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sldIdLst>
    <p:sldId id="256" r:id="rId2"/>
    <p:sldId id="257" r:id="rId3"/>
    <p:sldId id="263" r:id="rId4"/>
    <p:sldId id="258" r:id="rId5"/>
    <p:sldId id="264" r:id="rId6"/>
    <p:sldId id="265" r:id="rId7"/>
    <p:sldId id="266" r:id="rId8"/>
    <p:sldId id="267" r:id="rId9"/>
    <p:sldId id="268" r:id="rId10"/>
    <p:sldId id="269" r:id="rId11"/>
    <p:sldId id="262" r:id="rId12"/>
    <p:sldId id="259" r:id="rId13"/>
    <p:sldId id="260" r:id="rId14"/>
    <p:sldId id="26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54" autoAdjust="0"/>
    <p:restoredTop sz="70170" autoAdjust="0"/>
  </p:normalViewPr>
  <p:slideViewPr>
    <p:cSldViewPr snapToGrid="0">
      <p:cViewPr varScale="1">
        <p:scale>
          <a:sx n="76" d="100"/>
          <a:sy n="76" d="100"/>
        </p:scale>
        <p:origin x="23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344E6-D3CC-4402-9017-F2AAC8A18E3B}" type="datetimeFigureOut">
              <a:rPr lang="en-CA" smtClean="0"/>
              <a:t>2019-09-18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D95FA-5CD9-4C01-BD65-076D7071A9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7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 body to support Peer Initiatives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Offers educational initiatives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Offers training opportunities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Brings high value workshops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Identifies needs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Bringing awareness to Peers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Brings awareness of the benefit of Peer Support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Promotes CSIs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Consults with CSIs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Reduces stigma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Emotional support “to help us defuse and debrief”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Co-ordinates all the orgs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Connects CSI initiatives around NE Ontario. “Connects everyone together”.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go-between, an umbrella, knowledge base, resource centre, keep people informed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“There to help me and support me and to bring it back to my organisation.”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“Without LERN I’d feel lost. Wouldn’t know what the government was doing, or other organisations. I’d have no one to talk to.”</a:t>
            </a:r>
          </a:p>
          <a:p>
            <a:endParaRPr lang="en-C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020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“So much renewal that we dropped the ball.” (DF)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 renewal</a:t>
            </a:r>
            <a:b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“Stagnation kills a Board…”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New Board election process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New 3 term max</a:t>
            </a: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Training session with Penny Tremblay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ED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positive reviews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successful Defeat Depression walk in June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Quarterly </a:t>
            </a:r>
            <a:r>
              <a:rPr lang="en-CA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Lunch’n’Learns</a:t>
            </a:r>
            <a:b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Hired Consultants for Organisational Analysis &amp; Change Strategy</a:t>
            </a:r>
          </a:p>
          <a:p>
            <a:endParaRPr lang="en-CA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CHANGE!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1058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roots of Peer Support are in civil and human rights. You can’t let mainstream providers co-opt the movement.” (this from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Dihan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Laprairie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head of NISA, a mainstream agency)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Peer Support workers not working in CSIs are “fish out of water”. They are not in their own environment. They are separated from their culture. 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“Culturally deprived”. Cut off from Peer Support community and culture.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472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An era of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integrations, amalgamations, mergers, being swallowed up and hostile takeovers</a:t>
            </a:r>
            <a:r>
              <a:rPr lang="en-CA" dirty="0">
                <a:effectLst/>
              </a:rPr>
              <a:t> </a:t>
            </a:r>
            <a:br>
              <a:rPr lang="en-CA" dirty="0">
                <a:effectLst/>
              </a:rPr>
            </a:br>
            <a:r>
              <a:rPr lang="en-CA" dirty="0">
                <a:effectLst/>
              </a:rPr>
              <a:t>- Loss of control of CSIs by Peers: loss of access to budgets, loss of Boards of Directors</a:t>
            </a:r>
            <a:br>
              <a:rPr lang="en-CA" dirty="0">
                <a:effectLst/>
              </a:rPr>
            </a:br>
            <a:r>
              <a:rPr lang="en-CA" dirty="0">
                <a:effectLst/>
              </a:rPr>
              <a:t>- ‘watering down’ of Peer Support values</a:t>
            </a:r>
            <a:br>
              <a:rPr lang="en-CA" dirty="0">
                <a:effectLst/>
              </a:rPr>
            </a:br>
            <a:r>
              <a:rPr lang="en-CA" dirty="0">
                <a:effectLst/>
              </a:rPr>
              <a:t>- Fragmentation of Peer Support community</a:t>
            </a:r>
            <a:br>
              <a:rPr lang="en-CA" dirty="0">
                <a:effectLst/>
              </a:rPr>
            </a:br>
            <a:r>
              <a:rPr lang="en-CA" dirty="0">
                <a:effectLst/>
              </a:rPr>
              <a:t>- loss of Peer Support values</a:t>
            </a:r>
            <a:br>
              <a:rPr lang="en-CA" dirty="0">
                <a:effectLst/>
              </a:rPr>
            </a:br>
            <a:br>
              <a:rPr lang="en-CA" dirty="0">
                <a:effectLst/>
              </a:rPr>
            </a:br>
            <a:r>
              <a:rPr lang="en-CA" dirty="0">
                <a:effectLst/>
              </a:rPr>
              <a:t>- Around 10 truly independent CSIs left in Ontario</a:t>
            </a:r>
            <a:br>
              <a:rPr lang="en-CA" dirty="0">
                <a:effectLst/>
              </a:rPr>
            </a:br>
            <a:r>
              <a:rPr lang="en-CA" dirty="0">
                <a:effectLst/>
              </a:rPr>
              <a:t>- Majority of Peer Support workers now work in mainstream agencies</a:t>
            </a:r>
            <a:br>
              <a:rPr lang="en-CA" dirty="0">
                <a:effectLst/>
              </a:rPr>
            </a:br>
            <a:br>
              <a:rPr lang="en-CA" dirty="0">
                <a:effectLst/>
              </a:rPr>
            </a:br>
            <a:r>
              <a:rPr lang="en-CA" dirty="0">
                <a:effectLst/>
              </a:rPr>
              <a:t>- “Like fish out of water”… “culturally deprived”</a:t>
            </a:r>
            <a:br>
              <a:rPr lang="en-CA" dirty="0">
                <a:effectLst/>
              </a:rPr>
            </a:br>
            <a:br>
              <a:rPr lang="en-CA" dirty="0">
                <a:effectLst/>
              </a:rPr>
            </a:br>
            <a:r>
              <a:rPr lang="en-CA" dirty="0">
                <a:effectLst/>
              </a:rPr>
              <a:t>How does LERN support them?</a:t>
            </a:r>
            <a:br>
              <a:rPr lang="en-CA" dirty="0">
                <a:effectLst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“Best </a:t>
            </a: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ractises for Peer Support </a:t>
            </a: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verywhere”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5339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“everything is uncertain.”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does it look like for LERN in the new world of Ontario Health Teams?</a:t>
            </a:r>
            <a:br>
              <a:rPr lang="en-US" dirty="0"/>
            </a:br>
            <a:r>
              <a:rPr lang="en-US" dirty="0"/>
              <a:t>What are the perils and also opportunities?</a:t>
            </a:r>
            <a:br>
              <a:rPr lang="en-US" dirty="0"/>
            </a:br>
            <a:r>
              <a:rPr lang="en-US" dirty="0"/>
              <a:t>How does LERN get its place and say at the table?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4002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Consistent concern re. lack of engagement of member orgs.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New generation of people with lived experience have less severe experiences.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Improved treatments for mental illness (earlier recognition, improved medications, diagnostics and therapeutic methodologies, less stigma. </a:t>
            </a:r>
            <a:b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Fewer hospitalisations, less severe trauma, less trauma from the system.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777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Particularly northern problem</a:t>
            </a:r>
            <a:br>
              <a:rPr lang="en-US" dirty="0"/>
            </a:br>
            <a:r>
              <a:rPr lang="en-US" dirty="0"/>
              <a:t>- Very consistent desire expressed to meet face-to-face.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Qualititatively</a:t>
            </a:r>
            <a:r>
              <a:rPr lang="en-US" dirty="0"/>
              <a:t> different and more powerful experience.</a:t>
            </a:r>
          </a:p>
          <a:p>
            <a:r>
              <a:rPr lang="en-US" dirty="0"/>
              <a:t>- Profound need for networking, community building.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615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Tremendous burden placed on a staff of only two people who aren’t full time.</a:t>
            </a:r>
            <a:br>
              <a:rPr lang="en-US" dirty="0"/>
            </a:br>
            <a:r>
              <a:rPr lang="en-US" dirty="0"/>
              <a:t>Need for costs for transport, activities,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1796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3400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4960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39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6530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Resilience</a:t>
            </a:r>
          </a:p>
          <a:p>
            <a:r>
              <a:rPr lang="en-CA" dirty="0"/>
              <a:t>Compassion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Raven/Haida 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Thank you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95FA-5CD9-4C01-BD65-076D7071A9C6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1434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315855-FB05-487D-9134-2BF424352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6036441"/>
            <a:ext cx="1278465" cy="69231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8AC91F3-08C4-47B8-81F5-B0C8712C5C2B}"/>
              </a:ext>
            </a:extLst>
          </p:cNvPr>
          <p:cNvSpPr txBox="1"/>
          <p:nvPr userDrawn="1"/>
        </p:nvSpPr>
        <p:spPr>
          <a:xfrm>
            <a:off x="1955798" y="6126480"/>
            <a:ext cx="325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70C0"/>
                </a:solidFill>
              </a:rPr>
              <a:t>Change Navigation</a:t>
            </a:r>
          </a:p>
        </p:txBody>
      </p:sp>
    </p:spTree>
    <p:extLst>
      <p:ext uri="{BB962C8B-B14F-4D97-AF65-F5344CB8AC3E}">
        <p14:creationId xmlns:p14="http://schemas.microsoft.com/office/powerpoint/2010/main" val="330048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7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103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07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6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0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18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574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34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709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237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636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591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313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07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3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ABFC3-86FB-4BB0-8A1B-3DCC1E80379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6036441"/>
            <a:ext cx="1278465" cy="6923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C1F3F1-5A0E-4DF9-9AFB-8DB0BBFD1FE3}"/>
              </a:ext>
            </a:extLst>
          </p:cNvPr>
          <p:cNvSpPr txBox="1"/>
          <p:nvPr userDrawn="1"/>
        </p:nvSpPr>
        <p:spPr>
          <a:xfrm>
            <a:off x="1955798" y="6126480"/>
            <a:ext cx="325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70C0"/>
                </a:solidFill>
              </a:rPr>
              <a:t>Change Navigation</a:t>
            </a:r>
          </a:p>
        </p:txBody>
      </p:sp>
    </p:spTree>
    <p:extLst>
      <p:ext uri="{BB962C8B-B14F-4D97-AF65-F5344CB8AC3E}">
        <p14:creationId xmlns:p14="http://schemas.microsoft.com/office/powerpoint/2010/main" val="397622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70C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rankiejohn.com/2012/10/dear-past-thanks-for-all-lessons-dea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0CB1-16B3-4701-AEEF-6BC2D4CB09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Lived Experience &amp; Recovery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C563D-101F-4C70-8C39-047D91F0EC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STRIVE &amp; THRIVE</a:t>
            </a:r>
            <a:br>
              <a:rPr lang="en-CA" sz="2800" dirty="0"/>
            </a:br>
            <a:r>
              <a:rPr lang="en-CA" sz="2800" dirty="0"/>
              <a:t>September 2019 Conference</a:t>
            </a:r>
          </a:p>
        </p:txBody>
      </p:sp>
    </p:spTree>
    <p:extLst>
      <p:ext uri="{BB962C8B-B14F-4D97-AF65-F5344CB8AC3E}">
        <p14:creationId xmlns:p14="http://schemas.microsoft.com/office/powerpoint/2010/main" val="146979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CB68-6B06-475F-AB38-7C4EF6922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LERN Does</a:t>
            </a:r>
            <a:br>
              <a:rPr lang="en-CA" dirty="0"/>
            </a:br>
            <a:r>
              <a:rPr lang="en-CA" dirty="0"/>
              <a:t>(According to its members)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F840C2-51E6-1844-9F52-F0A04351F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66" y="1698357"/>
            <a:ext cx="3540070" cy="3540070"/>
          </a:xfrm>
        </p:spPr>
      </p:pic>
    </p:spTree>
    <p:extLst>
      <p:ext uri="{BB962C8B-B14F-4D97-AF65-F5344CB8AC3E}">
        <p14:creationId xmlns:p14="http://schemas.microsoft.com/office/powerpoint/2010/main" val="260719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CB68-6B06-475F-AB38-7C4EF6922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LERN in Renewal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9155D8-4DAD-E24E-8BFA-3E069F181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7" y="1709260"/>
            <a:ext cx="5673969" cy="3775986"/>
          </a:xfrm>
        </p:spPr>
      </p:pic>
    </p:spTree>
    <p:extLst>
      <p:ext uri="{BB962C8B-B14F-4D97-AF65-F5344CB8AC3E}">
        <p14:creationId xmlns:p14="http://schemas.microsoft.com/office/powerpoint/2010/main" val="19333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3321"/>
            <a:ext cx="8596668" cy="3144280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re-invigorate advocacy and movement building in its change strategy?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6922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99733"/>
            <a:ext cx="8596668" cy="2523067"/>
          </a:xfrm>
        </p:spPr>
        <p:txBody>
          <a:bodyPr>
            <a:normAutofit fontScale="85000" lnSpcReduction="20000"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best engage with mainstream agencies to support its constituents?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(How does LERN support its constituents working in mainstream agencies?)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14328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3319"/>
            <a:ext cx="8596668" cy="2754808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buNone/>
            </a:pPr>
            <a:r>
              <a:rPr lang="en-CA" sz="3500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br>
              <a:rPr lang="en-CA" sz="3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500" b="1" dirty="0">
                <a:latin typeface="Arial" panose="020B0604020202020204" pitchFamily="34" charset="0"/>
                <a:cs typeface="Arial" panose="020B0604020202020204" pitchFamily="34" charset="0"/>
              </a:rPr>
              <a:t>What can LERN do to optimise its future with respect to the evolution of Ontario Health Teams?</a:t>
            </a:r>
            <a:br>
              <a:rPr lang="en-CA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9493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3989"/>
            <a:ext cx="8596668" cy="3330541"/>
          </a:xfrm>
        </p:spPr>
        <p:txBody>
          <a:bodyPr>
            <a:normAutofit lnSpcReduction="10000"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increase the engagement of mental health consumers and family, and organizations in the northeast region?</a:t>
            </a:r>
            <a:b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engage and support youth?</a:t>
            </a: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13647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5590"/>
            <a:ext cx="8596668" cy="3364408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improve its capacity to support the special needs of transport &amp; communication in the north?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12721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4930"/>
            <a:ext cx="8596668" cy="3166533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How can LERN increase its funding?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1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34124"/>
            <a:ext cx="8596668" cy="2720941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What are other concerns and aspirations that you have for LERN?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261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this activity will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1989"/>
            <a:ext cx="8596668" cy="3880773"/>
          </a:xfrm>
        </p:spPr>
        <p:txBody>
          <a:bodyPr>
            <a:normAutofit/>
          </a:bodyPr>
          <a:lstStyle/>
          <a:p>
            <a:r>
              <a:rPr lang="en-CA" dirty="0"/>
              <a:t>7 Tables with flip chart paper</a:t>
            </a:r>
          </a:p>
          <a:p>
            <a:r>
              <a:rPr lang="en-CA" dirty="0"/>
              <a:t>Each table has a question</a:t>
            </a:r>
          </a:p>
          <a:p>
            <a:r>
              <a:rPr lang="en-CA" dirty="0"/>
              <a:t>Everyone must visit every table – but mix it up!</a:t>
            </a:r>
          </a:p>
          <a:p>
            <a:r>
              <a:rPr lang="en-CA" dirty="0"/>
              <a:t>Table groups are constantly changing</a:t>
            </a:r>
          </a:p>
          <a:p>
            <a:r>
              <a:rPr lang="en-CA" dirty="0"/>
              <a:t>I will time and tell you when to swap tables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204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DA6C-5B82-43C5-8208-571A9B89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this activity will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E1A4-0464-4D3B-A013-B61A72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14150"/>
            <a:ext cx="8596668" cy="3733210"/>
          </a:xfrm>
        </p:spPr>
        <p:txBody>
          <a:bodyPr>
            <a:normAutofit/>
          </a:bodyPr>
          <a:lstStyle/>
          <a:p>
            <a:r>
              <a:rPr lang="en-CA" dirty="0"/>
              <a:t>Each person has a Card with 1-7, mark them as you visit!</a:t>
            </a:r>
          </a:p>
          <a:p>
            <a:r>
              <a:rPr lang="en-CA" dirty="0"/>
              <a:t>When you get to a table your new group has 10 minutes to stay there:</a:t>
            </a:r>
          </a:p>
          <a:p>
            <a:pPr lvl="1"/>
            <a:r>
              <a:rPr lang="en-CA" dirty="0"/>
              <a:t>Read what has been said already </a:t>
            </a:r>
            <a:r>
              <a:rPr lang="en-CA" i="1" dirty="0"/>
              <a:t>(unless it’s the first time)</a:t>
            </a:r>
          </a:p>
          <a:p>
            <a:pPr lvl="1"/>
            <a:r>
              <a:rPr lang="en-CA" dirty="0"/>
              <a:t>Choose a scribe at each table</a:t>
            </a:r>
          </a:p>
          <a:p>
            <a:pPr lvl="1"/>
            <a:r>
              <a:rPr lang="en-CA" dirty="0"/>
              <a:t>Capture additional thoughts, answers or views on the flipchart</a:t>
            </a:r>
          </a:p>
          <a:p>
            <a:pPr lvl="1"/>
            <a:r>
              <a:rPr lang="en-CA" dirty="0"/>
              <a:t>If you feel strongly about something captured before – place a tick next to it</a:t>
            </a: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950BCA98-97D0-4683-817F-37DF0469C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868" y="4648199"/>
            <a:ext cx="737062" cy="73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67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0DB7A6-A033-4E56-A141-B68D5549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Tables: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7D5421-0020-412F-9499-393921258A0B}"/>
              </a:ext>
            </a:extLst>
          </p:cNvPr>
          <p:cNvSpPr/>
          <p:nvPr/>
        </p:nvSpPr>
        <p:spPr>
          <a:xfrm>
            <a:off x="777796" y="1479665"/>
            <a:ext cx="1774211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Advocacy &amp; Mvmt </a:t>
            </a:r>
            <a:r>
              <a:rPr lang="en-CA" b="1" dirty="0" err="1"/>
              <a:t>Bldg</a:t>
            </a:r>
            <a:endParaRPr lang="en-CA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3A8291-4B73-4E13-98AE-D8454CF4B355}"/>
              </a:ext>
            </a:extLst>
          </p:cNvPr>
          <p:cNvSpPr/>
          <p:nvPr/>
        </p:nvSpPr>
        <p:spPr>
          <a:xfrm>
            <a:off x="2917998" y="1479665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Engaging Agencies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5495269-D479-4932-99DD-FB3A9A318FB1}"/>
              </a:ext>
            </a:extLst>
          </p:cNvPr>
          <p:cNvSpPr/>
          <p:nvPr/>
        </p:nvSpPr>
        <p:spPr>
          <a:xfrm>
            <a:off x="1854657" y="3778135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CA" b="1" dirty="0"/>
              <a:t>Transport</a:t>
            </a:r>
            <a:br>
              <a:rPr lang="en-CA" b="1" dirty="0"/>
            </a:br>
            <a:r>
              <a:rPr lang="en-CA" b="1" dirty="0"/>
              <a:t>&amp;</a:t>
            </a:r>
            <a:br>
              <a:rPr lang="en-CA" b="1" dirty="0"/>
            </a:br>
            <a:r>
              <a:rPr lang="en-CA" b="1" dirty="0" err="1"/>
              <a:t>Communi</a:t>
            </a:r>
            <a:r>
              <a:rPr lang="en-CA" b="1" dirty="0"/>
              <a:t>-cation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CC73D6E-61B7-4CC9-B05E-9CECFE1A2F92}"/>
              </a:ext>
            </a:extLst>
          </p:cNvPr>
          <p:cNvSpPr/>
          <p:nvPr/>
        </p:nvSpPr>
        <p:spPr>
          <a:xfrm>
            <a:off x="3912540" y="3778135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Funding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F96A4B3-7E71-49E1-BADD-E9AF327E6B67}"/>
              </a:ext>
            </a:extLst>
          </p:cNvPr>
          <p:cNvSpPr/>
          <p:nvPr/>
        </p:nvSpPr>
        <p:spPr>
          <a:xfrm>
            <a:off x="5974732" y="3778135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Concerns</a:t>
            </a:r>
            <a:br>
              <a:rPr lang="en-CA" b="1" dirty="0"/>
            </a:br>
            <a:r>
              <a:rPr lang="en-CA" b="1" dirty="0"/>
              <a:t>&amp;</a:t>
            </a:r>
            <a:br>
              <a:rPr lang="en-CA" b="1" dirty="0"/>
            </a:br>
            <a:r>
              <a:rPr lang="en-CA" b="1" dirty="0" err="1"/>
              <a:t>Aspirat</a:t>
            </a:r>
            <a:r>
              <a:rPr lang="en-CA" b="1" dirty="0"/>
              <a:t>-ions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1C24BA-C6CA-41C7-90C2-9E591A4793AD}"/>
              </a:ext>
            </a:extLst>
          </p:cNvPr>
          <p:cNvSpPr/>
          <p:nvPr/>
        </p:nvSpPr>
        <p:spPr>
          <a:xfrm>
            <a:off x="7124007" y="1483822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CA" b="1" dirty="0"/>
              <a:t>Increase</a:t>
            </a:r>
            <a:br>
              <a:rPr lang="en-CA" b="1" dirty="0"/>
            </a:br>
            <a:r>
              <a:rPr lang="en-CA" b="1" dirty="0"/>
              <a:t>Engage-</a:t>
            </a:r>
            <a:br>
              <a:rPr lang="en-CA" b="1" dirty="0"/>
            </a:br>
            <a:r>
              <a:rPr lang="en-CA" b="1" dirty="0" err="1"/>
              <a:t>ment</a:t>
            </a:r>
            <a:r>
              <a:rPr lang="en-CA" b="1" dirty="0"/>
              <a:t>/</a:t>
            </a:r>
            <a:br>
              <a:rPr lang="en-CA" b="1" dirty="0"/>
            </a:br>
            <a:r>
              <a:rPr lang="en-CA" b="1" dirty="0"/>
              <a:t>Youth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3F2845-808E-4D73-BD12-FE3342F36067}"/>
              </a:ext>
            </a:extLst>
          </p:cNvPr>
          <p:cNvSpPr/>
          <p:nvPr/>
        </p:nvSpPr>
        <p:spPr>
          <a:xfrm>
            <a:off x="4975668" y="1479665"/>
            <a:ext cx="1662545" cy="15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Ontario</a:t>
            </a:r>
            <a:br>
              <a:rPr lang="en-CA" b="1" dirty="0"/>
            </a:br>
            <a:r>
              <a:rPr lang="en-CA" b="1" dirty="0"/>
              <a:t>Health</a:t>
            </a:r>
            <a:br>
              <a:rPr lang="en-CA" b="1" dirty="0"/>
            </a:br>
            <a:r>
              <a:rPr lang="en-CA" b="1" dirty="0"/>
              <a:t>Teams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642542-F4B0-4BA1-86B5-02C934E36A7F}"/>
              </a:ext>
            </a:extLst>
          </p:cNvPr>
          <p:cNvSpPr/>
          <p:nvPr/>
        </p:nvSpPr>
        <p:spPr>
          <a:xfrm>
            <a:off x="600096" y="1479665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7F3FDA-A163-431C-9FE9-E737300D6F22}"/>
              </a:ext>
            </a:extLst>
          </p:cNvPr>
          <p:cNvSpPr/>
          <p:nvPr/>
        </p:nvSpPr>
        <p:spPr>
          <a:xfrm>
            <a:off x="4710005" y="1479665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B3FE35-AD49-4803-B3F8-44B38FD6754B}"/>
              </a:ext>
            </a:extLst>
          </p:cNvPr>
          <p:cNvSpPr/>
          <p:nvPr/>
        </p:nvSpPr>
        <p:spPr>
          <a:xfrm>
            <a:off x="6860001" y="1479665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A109E6-385F-43DC-8EFA-EC93CE956966}"/>
              </a:ext>
            </a:extLst>
          </p:cNvPr>
          <p:cNvSpPr/>
          <p:nvPr/>
        </p:nvSpPr>
        <p:spPr>
          <a:xfrm>
            <a:off x="3669989" y="3778135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BA2D0-28D5-4D74-8675-9790A7B6501B}"/>
              </a:ext>
            </a:extLst>
          </p:cNvPr>
          <p:cNvSpPr/>
          <p:nvPr/>
        </p:nvSpPr>
        <p:spPr>
          <a:xfrm>
            <a:off x="1590651" y="3773979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8BEEED-B67A-477F-8EDF-30E7AC3CA101}"/>
              </a:ext>
            </a:extLst>
          </p:cNvPr>
          <p:cNvSpPr/>
          <p:nvPr/>
        </p:nvSpPr>
        <p:spPr>
          <a:xfrm>
            <a:off x="2663786" y="1485206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DAC43-C9D4-4D71-9ACC-F93EA7890029}"/>
              </a:ext>
            </a:extLst>
          </p:cNvPr>
          <p:cNvSpPr/>
          <p:nvPr/>
        </p:nvSpPr>
        <p:spPr>
          <a:xfrm>
            <a:off x="5779940" y="3778135"/>
            <a:ext cx="528011" cy="5652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88130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B16C22-17BA-45C1-AA4D-01011AF1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 &amp; Where Next</a:t>
            </a:r>
          </a:p>
        </p:txBody>
      </p:sp>
      <p:pic>
        <p:nvPicPr>
          <p:cNvPr id="5" name="Content Placeholder 4" descr="A picture containing person, outdoor, tree, text&#10;&#10;Description generated with high confidence">
            <a:extLst>
              <a:ext uri="{FF2B5EF4-FFF2-40B4-BE49-F238E27FC236}">
                <a16:creationId xmlns:a16="http://schemas.microsoft.com/office/drawing/2014/main" id="{CA879EA7-4F1C-452C-9CD9-6A7DB1163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8773"/>
          <a:stretch/>
        </p:blipFill>
        <p:spPr>
          <a:xfrm>
            <a:off x="1511128" y="1488281"/>
            <a:ext cx="7762874" cy="37639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98338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 Capillary Consulting Template.potx" id="{7F0991AA-312E-4757-8EA5-AF7105B9B34D}" vid="{E3295584-AE4F-46B1-8264-F9122888A2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1427</TotalTime>
  <Words>432</Words>
  <Application>Microsoft Macintosh PowerPoint</Application>
  <PresentationFormat>Widescreen</PresentationFormat>
  <Paragraphs>104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Facet</vt:lpstr>
      <vt:lpstr>Lived Experience &amp; Recovery Network</vt:lpstr>
      <vt:lpstr>What LERN Does (According to its members)</vt:lpstr>
      <vt:lpstr>LERN in Renewal</vt:lpstr>
      <vt:lpstr>Questions</vt:lpstr>
      <vt:lpstr>Questions</vt:lpstr>
      <vt:lpstr>Questions</vt:lpstr>
      <vt:lpstr>Questions</vt:lpstr>
      <vt:lpstr>Questions</vt:lpstr>
      <vt:lpstr>Questions</vt:lpstr>
      <vt:lpstr>Questions</vt:lpstr>
      <vt:lpstr>How this activity will work</vt:lpstr>
      <vt:lpstr>How this activity will work</vt:lpstr>
      <vt:lpstr>The Tables: </vt:lpstr>
      <vt:lpstr>Conclusions &amp; Where Next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 Batchelor</dc:creator>
  <cp:lastModifiedBy>Nik Beeson</cp:lastModifiedBy>
  <cp:revision>62</cp:revision>
  <dcterms:created xsi:type="dcterms:W3CDTF">2018-09-24T01:36:11Z</dcterms:created>
  <dcterms:modified xsi:type="dcterms:W3CDTF">2019-09-19T11:51:12Z</dcterms:modified>
</cp:coreProperties>
</file>