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26"/>
  </p:notesMasterIdLst>
  <p:sldIdLst>
    <p:sldId id="312" r:id="rId2"/>
    <p:sldId id="313" r:id="rId3"/>
    <p:sldId id="259" r:id="rId4"/>
    <p:sldId id="261" r:id="rId5"/>
    <p:sldId id="273" r:id="rId6"/>
    <p:sldId id="274" r:id="rId7"/>
    <p:sldId id="275" r:id="rId8"/>
    <p:sldId id="276" r:id="rId9"/>
    <p:sldId id="277" r:id="rId10"/>
    <p:sldId id="278" r:id="rId11"/>
    <p:sldId id="279" r:id="rId12"/>
    <p:sldId id="317" r:id="rId13"/>
    <p:sldId id="281" r:id="rId14"/>
    <p:sldId id="282" r:id="rId15"/>
    <p:sldId id="283" r:id="rId16"/>
    <p:sldId id="285" r:id="rId17"/>
    <p:sldId id="288" r:id="rId18"/>
    <p:sldId id="289" r:id="rId19"/>
    <p:sldId id="293" r:id="rId20"/>
    <p:sldId id="292" r:id="rId21"/>
    <p:sldId id="318" r:id="rId22"/>
    <p:sldId id="319" r:id="rId23"/>
    <p:sldId id="314" r:id="rId24"/>
    <p:sldId id="31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B75A2D-402F-4825-8E98-740D23C3A3B8}" type="datetimeFigureOut">
              <a:rPr lang="en-CA" smtClean="0"/>
              <a:t>2019-09-18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7B782F-BF91-4DB9-B5E8-C7E040BF6D10}" type="slidenum">
              <a:rPr lang="en-CA" smtClean="0"/>
              <a:t>‹#›</a:t>
            </a:fld>
            <a:endParaRPr lang="en-CA"/>
          </a:p>
        </p:txBody>
      </p:sp>
    </p:spTree>
    <p:extLst>
      <p:ext uri="{BB962C8B-B14F-4D97-AF65-F5344CB8AC3E}">
        <p14:creationId xmlns:p14="http://schemas.microsoft.com/office/powerpoint/2010/main" val="4230713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7044274-07CF-4182-BE54-BF2CC838208F}" type="slidenum">
              <a:rPr lang="en-CA" smtClean="0"/>
              <a:t>3</a:t>
            </a:fld>
            <a:endParaRPr lang="en-CA"/>
          </a:p>
        </p:txBody>
      </p:sp>
    </p:spTree>
    <p:extLst>
      <p:ext uri="{BB962C8B-B14F-4D97-AF65-F5344CB8AC3E}">
        <p14:creationId xmlns:p14="http://schemas.microsoft.com/office/powerpoint/2010/main" val="790100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7044274-07CF-4182-BE54-BF2CC838208F}" type="slidenum">
              <a:rPr lang="en-CA" smtClean="0"/>
              <a:t>4</a:t>
            </a:fld>
            <a:endParaRPr lang="en-CA"/>
          </a:p>
        </p:txBody>
      </p:sp>
    </p:spTree>
    <p:extLst>
      <p:ext uri="{BB962C8B-B14F-4D97-AF65-F5344CB8AC3E}">
        <p14:creationId xmlns:p14="http://schemas.microsoft.com/office/powerpoint/2010/main" val="1682886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6</a:t>
            </a:fld>
            <a:endParaRPr lang="en-CA"/>
          </a:p>
        </p:txBody>
      </p:sp>
    </p:spTree>
    <p:extLst>
      <p:ext uri="{BB962C8B-B14F-4D97-AF65-F5344CB8AC3E}">
        <p14:creationId xmlns:p14="http://schemas.microsoft.com/office/powerpoint/2010/main" val="3535574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7</a:t>
            </a:fld>
            <a:endParaRPr lang="en-CA"/>
          </a:p>
        </p:txBody>
      </p:sp>
    </p:spTree>
    <p:extLst>
      <p:ext uri="{BB962C8B-B14F-4D97-AF65-F5344CB8AC3E}">
        <p14:creationId xmlns:p14="http://schemas.microsoft.com/office/powerpoint/2010/main" val="2909761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8</a:t>
            </a:fld>
            <a:endParaRPr lang="en-CA"/>
          </a:p>
        </p:txBody>
      </p:sp>
    </p:spTree>
    <p:extLst>
      <p:ext uri="{BB962C8B-B14F-4D97-AF65-F5344CB8AC3E}">
        <p14:creationId xmlns:p14="http://schemas.microsoft.com/office/powerpoint/2010/main" val="3914031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9</a:t>
            </a:fld>
            <a:endParaRPr lang="en-CA"/>
          </a:p>
        </p:txBody>
      </p:sp>
    </p:spTree>
    <p:extLst>
      <p:ext uri="{BB962C8B-B14F-4D97-AF65-F5344CB8AC3E}">
        <p14:creationId xmlns:p14="http://schemas.microsoft.com/office/powerpoint/2010/main" val="685311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10</a:t>
            </a:fld>
            <a:endParaRPr lang="en-CA"/>
          </a:p>
        </p:txBody>
      </p:sp>
    </p:spTree>
    <p:extLst>
      <p:ext uri="{BB962C8B-B14F-4D97-AF65-F5344CB8AC3E}">
        <p14:creationId xmlns:p14="http://schemas.microsoft.com/office/powerpoint/2010/main" val="1198503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11</a:t>
            </a:fld>
            <a:endParaRPr lang="en-CA"/>
          </a:p>
        </p:txBody>
      </p:sp>
    </p:spTree>
    <p:extLst>
      <p:ext uri="{BB962C8B-B14F-4D97-AF65-F5344CB8AC3E}">
        <p14:creationId xmlns:p14="http://schemas.microsoft.com/office/powerpoint/2010/main" val="3344663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12</a:t>
            </a:fld>
            <a:endParaRPr lang="en-CA"/>
          </a:p>
        </p:txBody>
      </p:sp>
    </p:spTree>
    <p:extLst>
      <p:ext uri="{BB962C8B-B14F-4D97-AF65-F5344CB8AC3E}">
        <p14:creationId xmlns:p14="http://schemas.microsoft.com/office/powerpoint/2010/main" val="1727406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13</a:t>
            </a:fld>
            <a:endParaRPr lang="en-CA"/>
          </a:p>
        </p:txBody>
      </p:sp>
    </p:spTree>
    <p:extLst>
      <p:ext uri="{BB962C8B-B14F-4D97-AF65-F5344CB8AC3E}">
        <p14:creationId xmlns:p14="http://schemas.microsoft.com/office/powerpoint/2010/main" val="2385154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14</a:t>
            </a:fld>
            <a:endParaRPr lang="en-CA"/>
          </a:p>
        </p:txBody>
      </p:sp>
    </p:spTree>
    <p:extLst>
      <p:ext uri="{BB962C8B-B14F-4D97-AF65-F5344CB8AC3E}">
        <p14:creationId xmlns:p14="http://schemas.microsoft.com/office/powerpoint/2010/main" val="3883295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15</a:t>
            </a:fld>
            <a:endParaRPr lang="en-CA"/>
          </a:p>
        </p:txBody>
      </p:sp>
    </p:spTree>
    <p:extLst>
      <p:ext uri="{BB962C8B-B14F-4D97-AF65-F5344CB8AC3E}">
        <p14:creationId xmlns:p14="http://schemas.microsoft.com/office/powerpoint/2010/main" val="554036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C3775E-D142-42C4-A9E6-9047CFE8B242}" type="slidenum">
              <a:rPr lang="en-CA" smtClean="0"/>
              <a:t>16</a:t>
            </a:fld>
            <a:endParaRPr lang="en-CA"/>
          </a:p>
        </p:txBody>
      </p:sp>
    </p:spTree>
    <p:extLst>
      <p:ext uri="{BB962C8B-B14F-4D97-AF65-F5344CB8AC3E}">
        <p14:creationId xmlns:p14="http://schemas.microsoft.com/office/powerpoint/2010/main" val="1716177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65CB4F85-7C9E-4285-9A26-B7C88900B880}" type="slidenum">
              <a:rPr lang="en-CA" smtClean="0"/>
              <a:t>17</a:t>
            </a:fld>
            <a:endParaRPr lang="en-CA"/>
          </a:p>
        </p:txBody>
      </p:sp>
    </p:spTree>
    <p:extLst>
      <p:ext uri="{BB962C8B-B14F-4D97-AF65-F5344CB8AC3E}">
        <p14:creationId xmlns:p14="http://schemas.microsoft.com/office/powerpoint/2010/main" val="358044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65CB4F85-7C9E-4285-9A26-B7C88900B880}" type="slidenum">
              <a:rPr lang="en-CA" smtClean="0"/>
              <a:t>18</a:t>
            </a:fld>
            <a:endParaRPr lang="en-CA"/>
          </a:p>
        </p:txBody>
      </p:sp>
    </p:spTree>
    <p:extLst>
      <p:ext uri="{BB962C8B-B14F-4D97-AF65-F5344CB8AC3E}">
        <p14:creationId xmlns:p14="http://schemas.microsoft.com/office/powerpoint/2010/main" val="2075765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FD01E6-3471-4A53-A6F0-0E406CBCD8E8}" type="datetimeFigureOut">
              <a:rPr lang="en-CA" smtClean="0"/>
              <a:t>2019-09-18</a:t>
            </a:fld>
            <a:endParaRPr lang="en-CA"/>
          </a:p>
        </p:txBody>
      </p:sp>
      <p:sp>
        <p:nvSpPr>
          <p:cNvPr id="5" name="Footer Placeholder 4"/>
          <p:cNvSpPr>
            <a:spLocks noGrp="1"/>
          </p:cNvSpPr>
          <p:nvPr>
            <p:ph type="ftr" sz="quarter" idx="11"/>
          </p:nvPr>
        </p:nvSpPr>
        <p:spPr/>
        <p:txBody>
          <a:bodyPr/>
          <a:lstStyle/>
          <a:p>
            <a:endParaRPr lang="en-CA"/>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4C59BE04-FFA2-4EDC-AD81-3F2CED0969AD}" type="slidenum">
              <a:rPr lang="en-CA" smtClean="0"/>
              <a:t>‹#›</a:t>
            </a:fld>
            <a:endParaRPr lang="en-CA"/>
          </a:p>
        </p:txBody>
      </p:sp>
    </p:spTree>
    <p:extLst>
      <p:ext uri="{BB962C8B-B14F-4D97-AF65-F5344CB8AC3E}">
        <p14:creationId xmlns:p14="http://schemas.microsoft.com/office/powerpoint/2010/main" val="71041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FD01E6-3471-4A53-A6F0-0E406CBCD8E8}" type="datetimeFigureOut">
              <a:rPr lang="en-CA" smtClean="0"/>
              <a:t>2019-09-18</a:t>
            </a:fld>
            <a:endParaRPr lang="en-CA"/>
          </a:p>
        </p:txBody>
      </p:sp>
      <p:sp>
        <p:nvSpPr>
          <p:cNvPr id="5" name="Footer Placeholder 4"/>
          <p:cNvSpPr>
            <a:spLocks noGrp="1"/>
          </p:cNvSpPr>
          <p:nvPr>
            <p:ph type="ftr" sz="quarter" idx="11"/>
          </p:nvPr>
        </p:nvSpPr>
        <p:spPr/>
        <p:txBody>
          <a:bodyPr/>
          <a:lstStyle/>
          <a:p>
            <a:endParaRPr lang="en-CA"/>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C59BE04-FFA2-4EDC-AD81-3F2CED0969AD}" type="slidenum">
              <a:rPr lang="en-CA" smtClean="0"/>
              <a:t>‹#›</a:t>
            </a:fld>
            <a:endParaRPr lang="en-CA"/>
          </a:p>
        </p:txBody>
      </p:sp>
    </p:spTree>
    <p:extLst>
      <p:ext uri="{BB962C8B-B14F-4D97-AF65-F5344CB8AC3E}">
        <p14:creationId xmlns:p14="http://schemas.microsoft.com/office/powerpoint/2010/main" val="3955501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FD01E6-3471-4A53-A6F0-0E406CBCD8E8}" type="datetimeFigureOut">
              <a:rPr lang="en-CA" smtClean="0"/>
              <a:t>2019-09-18</a:t>
            </a:fld>
            <a:endParaRPr lang="en-CA"/>
          </a:p>
        </p:txBody>
      </p:sp>
      <p:sp>
        <p:nvSpPr>
          <p:cNvPr id="5" name="Footer Placeholder 4"/>
          <p:cNvSpPr>
            <a:spLocks noGrp="1"/>
          </p:cNvSpPr>
          <p:nvPr>
            <p:ph type="ftr" sz="quarter" idx="11"/>
          </p:nvPr>
        </p:nvSpPr>
        <p:spPr/>
        <p:txBody>
          <a:bodyPr/>
          <a:lstStyle/>
          <a:p>
            <a:endParaRPr lang="en-CA"/>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C59BE04-FFA2-4EDC-AD81-3F2CED0969AD}" type="slidenum">
              <a:rPr lang="en-CA" smtClean="0"/>
              <a:t>‹#›</a:t>
            </a:fld>
            <a:endParaRPr lang="en-CA"/>
          </a:p>
        </p:txBody>
      </p:sp>
    </p:spTree>
    <p:extLst>
      <p:ext uri="{BB962C8B-B14F-4D97-AF65-F5344CB8AC3E}">
        <p14:creationId xmlns:p14="http://schemas.microsoft.com/office/powerpoint/2010/main" val="1556496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457200" fontAlgn="base">
              <a:spcBef>
                <a:spcPct val="0"/>
              </a:spcBef>
              <a:spcAft>
                <a:spcPct val="0"/>
              </a:spcAft>
              <a:defRPr/>
            </a:pPr>
            <a:fld id="{4018668B-3F36-43C2-944F-280814FE3D32}" type="datetime1">
              <a:rPr lang="en-CA" smtClean="0">
                <a:solidFill>
                  <a:srgbClr val="465E9C"/>
                </a:solidFill>
                <a:cs typeface="Arial" charset="0"/>
              </a:rPr>
              <a:pPr defTabSz="457200" fontAlgn="base">
                <a:spcBef>
                  <a:spcPct val="0"/>
                </a:spcBef>
                <a:spcAft>
                  <a:spcPct val="0"/>
                </a:spcAft>
                <a:defRPr/>
              </a:pPr>
              <a:t>2019-09-18</a:t>
            </a:fld>
            <a:endParaRPr lang="en-CA">
              <a:solidFill>
                <a:srgbClr val="465E9C"/>
              </a:solidFill>
              <a:cs typeface="Arial" charset="0"/>
            </a:endParaRPr>
          </a:p>
        </p:txBody>
      </p:sp>
      <p:sp>
        <p:nvSpPr>
          <p:cNvPr id="6" name="Footer Placeholder 5"/>
          <p:cNvSpPr>
            <a:spLocks noGrp="1"/>
          </p:cNvSpPr>
          <p:nvPr>
            <p:ph type="ftr" sz="quarter" idx="11"/>
          </p:nvPr>
        </p:nvSpPr>
        <p:spPr/>
        <p:txBody>
          <a:bodyPr/>
          <a:lstStyle/>
          <a:p>
            <a:pPr defTabSz="457200" fontAlgn="base">
              <a:spcBef>
                <a:spcPct val="0"/>
              </a:spcBef>
              <a:spcAft>
                <a:spcPct val="0"/>
              </a:spcAft>
              <a:defRPr/>
            </a:pPr>
            <a:endParaRPr lang="en-CA">
              <a:solidFill>
                <a:srgbClr val="465E9C"/>
              </a:solidFill>
              <a:cs typeface="Arial" charset="0"/>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a:t>
            </a:fld>
            <a:endParaRPr lang="en-CA">
              <a:solidFill>
                <a:srgbClr val="465E9C"/>
              </a:solidFill>
              <a:cs typeface="Arial" charset="0"/>
            </a:endParaRPr>
          </a:p>
        </p:txBody>
      </p:sp>
    </p:spTree>
    <p:extLst>
      <p:ext uri="{BB962C8B-B14F-4D97-AF65-F5344CB8AC3E}">
        <p14:creationId xmlns:p14="http://schemas.microsoft.com/office/powerpoint/2010/main" val="158263810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FD01E6-3471-4A53-A6F0-0E406CBCD8E8}" type="datetimeFigureOut">
              <a:rPr lang="en-CA" smtClean="0"/>
              <a:t>2019-09-18</a:t>
            </a:fld>
            <a:endParaRPr lang="en-CA"/>
          </a:p>
        </p:txBody>
      </p:sp>
      <p:sp>
        <p:nvSpPr>
          <p:cNvPr id="8" name="Footer Placeholder 7"/>
          <p:cNvSpPr>
            <a:spLocks noGrp="1"/>
          </p:cNvSpPr>
          <p:nvPr>
            <p:ph type="ftr" sz="quarter" idx="11"/>
          </p:nvPr>
        </p:nvSpPr>
        <p:spPr/>
        <p:txBody>
          <a:bodyPr/>
          <a:lstStyle/>
          <a:p>
            <a:endParaRPr lang="en-CA"/>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4C59BE04-FFA2-4EDC-AD81-3F2CED0969AD}" type="slidenum">
              <a:rPr lang="en-CA" smtClean="0"/>
              <a:t>‹#›</a:t>
            </a:fld>
            <a:endParaRPr lang="en-CA"/>
          </a:p>
        </p:txBody>
      </p:sp>
    </p:spTree>
    <p:extLst>
      <p:ext uri="{BB962C8B-B14F-4D97-AF65-F5344CB8AC3E}">
        <p14:creationId xmlns:p14="http://schemas.microsoft.com/office/powerpoint/2010/main" val="1460022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FD01E6-3471-4A53-A6F0-0E406CBCD8E8}" type="datetimeFigureOut">
              <a:rPr lang="en-CA" smtClean="0"/>
              <a:t>2019-09-18</a:t>
            </a:fld>
            <a:endParaRPr lang="en-CA"/>
          </a:p>
        </p:txBody>
      </p:sp>
      <p:sp>
        <p:nvSpPr>
          <p:cNvPr id="4" name="Footer Placeholder 3"/>
          <p:cNvSpPr>
            <a:spLocks noGrp="1"/>
          </p:cNvSpPr>
          <p:nvPr>
            <p:ph type="ftr" sz="quarter" idx="11"/>
          </p:nvPr>
        </p:nvSpPr>
        <p:spPr/>
        <p:txBody>
          <a:bodyPr/>
          <a:lstStyle/>
          <a:p>
            <a:endParaRPr lang="en-CA"/>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C59BE04-FFA2-4EDC-AD81-3F2CED0969AD}" type="slidenum">
              <a:rPr lang="en-CA" smtClean="0"/>
              <a:t>‹#›</a:t>
            </a:fld>
            <a:endParaRPr lang="en-CA"/>
          </a:p>
        </p:txBody>
      </p:sp>
    </p:spTree>
    <p:extLst>
      <p:ext uri="{BB962C8B-B14F-4D97-AF65-F5344CB8AC3E}">
        <p14:creationId xmlns:p14="http://schemas.microsoft.com/office/powerpoint/2010/main" val="1547834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FD01E6-3471-4A53-A6F0-0E406CBCD8E8}" type="datetimeFigureOut">
              <a:rPr lang="en-CA" smtClean="0"/>
              <a:t>2019-09-18</a:t>
            </a:fld>
            <a:endParaRPr lang="en-CA"/>
          </a:p>
        </p:txBody>
      </p:sp>
      <p:sp>
        <p:nvSpPr>
          <p:cNvPr id="3" name="Footer Placeholder 2"/>
          <p:cNvSpPr>
            <a:spLocks noGrp="1"/>
          </p:cNvSpPr>
          <p:nvPr>
            <p:ph type="ftr" sz="quarter" idx="11"/>
          </p:nvPr>
        </p:nvSpPr>
        <p:spPr/>
        <p:txBody>
          <a:bodyPr/>
          <a:lstStyle/>
          <a:p>
            <a:endParaRPr lang="en-CA"/>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C59BE04-FFA2-4EDC-AD81-3F2CED0969AD}" type="slidenum">
              <a:rPr lang="en-CA" smtClean="0"/>
              <a:t>‹#›</a:t>
            </a:fld>
            <a:endParaRPr lang="en-CA"/>
          </a:p>
        </p:txBody>
      </p:sp>
    </p:spTree>
    <p:extLst>
      <p:ext uri="{BB962C8B-B14F-4D97-AF65-F5344CB8AC3E}">
        <p14:creationId xmlns:p14="http://schemas.microsoft.com/office/powerpoint/2010/main" val="326662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EFD01E6-3471-4A53-A6F0-0E406CBCD8E8}" type="datetimeFigureOut">
              <a:rPr lang="en-CA" smtClean="0"/>
              <a:t>2019-09-18</a:t>
            </a:fld>
            <a:endParaRPr lang="en-CA"/>
          </a:p>
        </p:txBody>
      </p:sp>
      <p:sp>
        <p:nvSpPr>
          <p:cNvPr id="6" name="Footer Placeholder 5"/>
          <p:cNvSpPr>
            <a:spLocks noGrp="1"/>
          </p:cNvSpPr>
          <p:nvPr>
            <p:ph type="ftr" sz="quarter" idx="11"/>
          </p:nvPr>
        </p:nvSpPr>
        <p:spPr/>
        <p:txBody>
          <a:bodyPr/>
          <a:lstStyle/>
          <a:p>
            <a:endParaRPr lang="en-CA"/>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C59BE04-FFA2-4EDC-AD81-3F2CED0969AD}" type="slidenum">
              <a:rPr lang="en-CA" smtClean="0"/>
              <a:t>‹#›</a:t>
            </a:fld>
            <a:endParaRPr lang="en-CA"/>
          </a:p>
        </p:txBody>
      </p:sp>
    </p:spTree>
    <p:extLst>
      <p:ext uri="{BB962C8B-B14F-4D97-AF65-F5344CB8AC3E}">
        <p14:creationId xmlns:p14="http://schemas.microsoft.com/office/powerpoint/2010/main" val="195429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defTabSz="457200" fontAlgn="base">
              <a:spcBef>
                <a:spcPct val="0"/>
              </a:spcBef>
              <a:spcAft>
                <a:spcPct val="0"/>
              </a:spcAft>
              <a:defRPr/>
            </a:pPr>
            <a:fld id="{4018668B-3F36-43C2-944F-280814FE3D32}" type="datetime1">
              <a:rPr lang="en-CA" smtClean="0">
                <a:solidFill>
                  <a:srgbClr val="465E9C"/>
                </a:solidFill>
                <a:cs typeface="Arial" charset="0"/>
              </a:rPr>
              <a:pPr defTabSz="457200" fontAlgn="base">
                <a:spcBef>
                  <a:spcPct val="0"/>
                </a:spcBef>
                <a:spcAft>
                  <a:spcPct val="0"/>
                </a:spcAft>
                <a:defRPr/>
              </a:pPr>
              <a:t>2019-09-18</a:t>
            </a:fld>
            <a:endParaRPr lang="en-CA">
              <a:solidFill>
                <a:srgbClr val="465E9C"/>
              </a:solidFill>
              <a:cs typeface="Arial" charset="0"/>
            </a:endParaRPr>
          </a:p>
        </p:txBody>
      </p:sp>
      <p:sp>
        <p:nvSpPr>
          <p:cNvPr id="6" name="Footer Placeholder 5"/>
          <p:cNvSpPr>
            <a:spLocks noGrp="1"/>
          </p:cNvSpPr>
          <p:nvPr>
            <p:ph type="ftr" sz="quarter" idx="11"/>
          </p:nvPr>
        </p:nvSpPr>
        <p:spPr/>
        <p:txBody>
          <a:bodyPr/>
          <a:lstStyle/>
          <a:p>
            <a:pPr defTabSz="457200" fontAlgn="base">
              <a:spcBef>
                <a:spcPct val="0"/>
              </a:spcBef>
              <a:spcAft>
                <a:spcPct val="0"/>
              </a:spcAft>
              <a:defRPr/>
            </a:pPr>
            <a:endParaRPr lang="en-CA">
              <a:solidFill>
                <a:srgbClr val="465E9C"/>
              </a:solidFill>
              <a:cs typeface="Arial" charset="0"/>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a:t>
            </a:fld>
            <a:endParaRPr lang="en-CA">
              <a:solidFill>
                <a:srgbClr val="465E9C"/>
              </a:solidFill>
              <a:cs typeface="Arial" charset="0"/>
            </a:endParaRPr>
          </a:p>
        </p:txBody>
      </p:sp>
    </p:spTree>
    <p:extLst>
      <p:ext uri="{BB962C8B-B14F-4D97-AF65-F5344CB8AC3E}">
        <p14:creationId xmlns:p14="http://schemas.microsoft.com/office/powerpoint/2010/main" val="3284354180"/>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457200" fontAlgn="base">
              <a:spcBef>
                <a:spcPct val="0"/>
              </a:spcBef>
              <a:spcAft>
                <a:spcPct val="0"/>
              </a:spcAft>
              <a:defRPr/>
            </a:pPr>
            <a:fld id="{4018668B-3F36-43C2-944F-280814FE3D32}" type="datetime1">
              <a:rPr lang="en-CA" smtClean="0">
                <a:solidFill>
                  <a:srgbClr val="465E9C"/>
                </a:solidFill>
                <a:cs typeface="Arial" charset="0"/>
              </a:rPr>
              <a:pPr defTabSz="457200" fontAlgn="base">
                <a:spcBef>
                  <a:spcPct val="0"/>
                </a:spcBef>
                <a:spcAft>
                  <a:spcPct val="0"/>
                </a:spcAft>
                <a:defRPr/>
              </a:pPr>
              <a:t>2019-09-18</a:t>
            </a:fld>
            <a:endParaRPr lang="en-CA">
              <a:solidFill>
                <a:srgbClr val="465E9C"/>
              </a:solidFill>
              <a:cs typeface="Arial" charset="0"/>
            </a:endParaRPr>
          </a:p>
        </p:txBody>
      </p:sp>
      <p:sp>
        <p:nvSpPr>
          <p:cNvPr id="5" name="Footer Placeholder 4"/>
          <p:cNvSpPr>
            <a:spLocks noGrp="1"/>
          </p:cNvSpPr>
          <p:nvPr>
            <p:ph type="ftr" sz="quarter" idx="11"/>
          </p:nvPr>
        </p:nvSpPr>
        <p:spPr/>
        <p:txBody>
          <a:bodyPr/>
          <a:lstStyle/>
          <a:p>
            <a:pPr defTabSz="457200" fontAlgn="base">
              <a:spcBef>
                <a:spcPct val="0"/>
              </a:spcBef>
              <a:spcAft>
                <a:spcPct val="0"/>
              </a:spcAft>
              <a:defRPr/>
            </a:pPr>
            <a:endParaRPr lang="en-CA">
              <a:solidFill>
                <a:srgbClr val="465E9C"/>
              </a:solidFill>
              <a:cs typeface="Arial" charset="0"/>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a:t>
            </a:fld>
            <a:endParaRPr lang="en-CA">
              <a:solidFill>
                <a:srgbClr val="465E9C"/>
              </a:solidFill>
              <a:cs typeface="Arial" charset="0"/>
            </a:endParaRPr>
          </a:p>
        </p:txBody>
      </p:sp>
    </p:spTree>
    <p:extLst>
      <p:ext uri="{BB962C8B-B14F-4D97-AF65-F5344CB8AC3E}">
        <p14:creationId xmlns:p14="http://schemas.microsoft.com/office/powerpoint/2010/main" val="1634720768"/>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457200" fontAlgn="base">
              <a:spcBef>
                <a:spcPct val="0"/>
              </a:spcBef>
              <a:spcAft>
                <a:spcPct val="0"/>
              </a:spcAft>
              <a:defRPr/>
            </a:pPr>
            <a:fld id="{4018668B-3F36-43C2-944F-280814FE3D32}" type="datetime1">
              <a:rPr lang="en-CA" smtClean="0">
                <a:solidFill>
                  <a:srgbClr val="465E9C"/>
                </a:solidFill>
                <a:cs typeface="Arial" charset="0"/>
              </a:rPr>
              <a:pPr defTabSz="457200" fontAlgn="base">
                <a:spcBef>
                  <a:spcPct val="0"/>
                </a:spcBef>
                <a:spcAft>
                  <a:spcPct val="0"/>
                </a:spcAft>
                <a:defRPr/>
              </a:pPr>
              <a:t>2019-09-18</a:t>
            </a:fld>
            <a:endParaRPr lang="en-CA">
              <a:solidFill>
                <a:srgbClr val="465E9C"/>
              </a:solidFill>
              <a:cs typeface="Arial" charset="0"/>
            </a:endParaRPr>
          </a:p>
        </p:txBody>
      </p:sp>
      <p:sp>
        <p:nvSpPr>
          <p:cNvPr id="5" name="Footer Placeholder 4"/>
          <p:cNvSpPr>
            <a:spLocks noGrp="1"/>
          </p:cNvSpPr>
          <p:nvPr>
            <p:ph type="ftr" sz="quarter" idx="11"/>
          </p:nvPr>
        </p:nvSpPr>
        <p:spPr/>
        <p:txBody>
          <a:bodyPr/>
          <a:lstStyle/>
          <a:p>
            <a:pPr defTabSz="457200" fontAlgn="base">
              <a:spcBef>
                <a:spcPct val="0"/>
              </a:spcBef>
              <a:spcAft>
                <a:spcPct val="0"/>
              </a:spcAft>
              <a:defRPr/>
            </a:pPr>
            <a:endParaRPr lang="en-CA">
              <a:solidFill>
                <a:srgbClr val="465E9C"/>
              </a:solidFill>
              <a:cs typeface="Arial" charset="0"/>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a:t>
            </a:fld>
            <a:endParaRPr lang="en-CA">
              <a:solidFill>
                <a:srgbClr val="465E9C"/>
              </a:solidFill>
              <a:cs typeface="Arial" charset="0"/>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31122350"/>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pPr defTabSz="457200" fontAlgn="base">
              <a:spcBef>
                <a:spcPct val="0"/>
              </a:spcBef>
              <a:spcAft>
                <a:spcPct val="0"/>
              </a:spcAft>
              <a:defRPr/>
            </a:pPr>
            <a:fld id="{4018668B-3F36-43C2-944F-280814FE3D32}" type="datetime1">
              <a:rPr lang="en-CA" smtClean="0">
                <a:solidFill>
                  <a:srgbClr val="465E9C"/>
                </a:solidFill>
                <a:cs typeface="Arial" charset="0"/>
              </a:rPr>
              <a:pPr defTabSz="457200" fontAlgn="base">
                <a:spcBef>
                  <a:spcPct val="0"/>
                </a:spcBef>
                <a:spcAft>
                  <a:spcPct val="0"/>
                </a:spcAft>
                <a:defRPr/>
              </a:pPr>
              <a:t>2019-09-18</a:t>
            </a:fld>
            <a:endParaRPr lang="en-CA">
              <a:solidFill>
                <a:srgbClr val="465E9C"/>
              </a:solidFill>
              <a:cs typeface="Arial" charset="0"/>
            </a:endParaRPr>
          </a:p>
        </p:txBody>
      </p:sp>
      <p:sp>
        <p:nvSpPr>
          <p:cNvPr id="6" name="Footer Placeholder 5"/>
          <p:cNvSpPr>
            <a:spLocks noGrp="1"/>
          </p:cNvSpPr>
          <p:nvPr>
            <p:ph type="ftr" sz="quarter" idx="11"/>
          </p:nvPr>
        </p:nvSpPr>
        <p:spPr/>
        <p:txBody>
          <a:bodyPr/>
          <a:lstStyle/>
          <a:p>
            <a:pPr defTabSz="457200" fontAlgn="base">
              <a:spcBef>
                <a:spcPct val="0"/>
              </a:spcBef>
              <a:spcAft>
                <a:spcPct val="0"/>
              </a:spcAft>
              <a:defRPr/>
            </a:pPr>
            <a:endParaRPr lang="en-CA">
              <a:solidFill>
                <a:srgbClr val="465E9C"/>
              </a:solidFill>
              <a:cs typeface="Arial" charset="0"/>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a:t>
            </a:fld>
            <a:endParaRPr lang="en-CA">
              <a:solidFill>
                <a:srgbClr val="465E9C"/>
              </a:solidFill>
              <a:cs typeface="Arial" charset="0"/>
            </a:endParaRPr>
          </a:p>
        </p:txBody>
      </p:sp>
    </p:spTree>
    <p:extLst>
      <p:ext uri="{BB962C8B-B14F-4D97-AF65-F5344CB8AC3E}">
        <p14:creationId xmlns:p14="http://schemas.microsoft.com/office/powerpoint/2010/main" val="4291201226"/>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pPr defTabSz="457200" fontAlgn="base">
              <a:spcBef>
                <a:spcPct val="0"/>
              </a:spcBef>
              <a:spcAft>
                <a:spcPct val="0"/>
              </a:spcAft>
              <a:defRPr/>
            </a:pPr>
            <a:fld id="{4018668B-3F36-43C2-944F-280814FE3D32}" type="datetime1">
              <a:rPr lang="en-CA" smtClean="0">
                <a:solidFill>
                  <a:srgbClr val="465E9C"/>
                </a:solidFill>
                <a:cs typeface="Arial" charset="0"/>
              </a:rPr>
              <a:pPr defTabSz="457200" fontAlgn="base">
                <a:spcBef>
                  <a:spcPct val="0"/>
                </a:spcBef>
                <a:spcAft>
                  <a:spcPct val="0"/>
                </a:spcAft>
                <a:defRPr/>
              </a:pPr>
              <a:t>2019-09-18</a:t>
            </a:fld>
            <a:endParaRPr lang="en-CA">
              <a:solidFill>
                <a:srgbClr val="465E9C"/>
              </a:solidFill>
              <a:cs typeface="Arial" charset="0"/>
            </a:endParaRPr>
          </a:p>
        </p:txBody>
      </p:sp>
      <p:sp>
        <p:nvSpPr>
          <p:cNvPr id="6" name="Footer Placeholder 5"/>
          <p:cNvSpPr>
            <a:spLocks noGrp="1"/>
          </p:cNvSpPr>
          <p:nvPr>
            <p:ph type="ftr" sz="quarter" idx="11"/>
          </p:nvPr>
        </p:nvSpPr>
        <p:spPr/>
        <p:txBody>
          <a:bodyPr/>
          <a:lstStyle/>
          <a:p>
            <a:pPr defTabSz="457200" fontAlgn="base">
              <a:spcBef>
                <a:spcPct val="0"/>
              </a:spcBef>
              <a:spcAft>
                <a:spcPct val="0"/>
              </a:spcAft>
              <a:defRPr/>
            </a:pPr>
            <a:endParaRPr lang="en-CA">
              <a:solidFill>
                <a:srgbClr val="465E9C"/>
              </a:solidFill>
              <a:cs typeface="Arial" charset="0"/>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a:t>
            </a:fld>
            <a:endParaRPr lang="en-CA">
              <a:solidFill>
                <a:srgbClr val="465E9C"/>
              </a:solidFill>
              <a:cs typeface="Arial" charset="0"/>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303189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pPr defTabSz="457200" fontAlgn="base">
              <a:spcBef>
                <a:spcPct val="0"/>
              </a:spcBef>
              <a:spcAft>
                <a:spcPct val="0"/>
              </a:spcAft>
              <a:defRPr/>
            </a:pPr>
            <a:fld id="{4018668B-3F36-43C2-944F-280814FE3D32}" type="datetime1">
              <a:rPr lang="en-CA" smtClean="0">
                <a:solidFill>
                  <a:srgbClr val="465E9C"/>
                </a:solidFill>
                <a:cs typeface="Arial" charset="0"/>
              </a:rPr>
              <a:pPr defTabSz="457200" fontAlgn="base">
                <a:spcBef>
                  <a:spcPct val="0"/>
                </a:spcBef>
                <a:spcAft>
                  <a:spcPct val="0"/>
                </a:spcAft>
                <a:defRPr/>
              </a:pPr>
              <a:t>2019-09-18</a:t>
            </a:fld>
            <a:endParaRPr lang="en-CA">
              <a:solidFill>
                <a:srgbClr val="465E9C"/>
              </a:solidFill>
              <a:cs typeface="Arial" charset="0"/>
            </a:endParaRPr>
          </a:p>
        </p:txBody>
      </p:sp>
      <p:sp>
        <p:nvSpPr>
          <p:cNvPr id="6" name="Footer Placeholder 5"/>
          <p:cNvSpPr>
            <a:spLocks noGrp="1"/>
          </p:cNvSpPr>
          <p:nvPr>
            <p:ph type="ftr" sz="quarter" idx="11"/>
          </p:nvPr>
        </p:nvSpPr>
        <p:spPr/>
        <p:txBody>
          <a:bodyPr/>
          <a:lstStyle/>
          <a:p>
            <a:pPr defTabSz="457200" fontAlgn="base">
              <a:spcBef>
                <a:spcPct val="0"/>
              </a:spcBef>
              <a:spcAft>
                <a:spcPct val="0"/>
              </a:spcAft>
              <a:defRPr/>
            </a:pPr>
            <a:endParaRPr lang="en-CA">
              <a:solidFill>
                <a:srgbClr val="465E9C"/>
              </a:solidFill>
              <a:cs typeface="Arial" charset="0"/>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a:t>
            </a:fld>
            <a:endParaRPr lang="en-CA">
              <a:solidFill>
                <a:srgbClr val="465E9C"/>
              </a:solidFill>
              <a:cs typeface="Arial" charset="0"/>
            </a:endParaRPr>
          </a:p>
        </p:txBody>
      </p:sp>
    </p:spTree>
    <p:extLst>
      <p:ext uri="{BB962C8B-B14F-4D97-AF65-F5344CB8AC3E}">
        <p14:creationId xmlns:p14="http://schemas.microsoft.com/office/powerpoint/2010/main" val="152568073"/>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FD01E6-3471-4A53-A6F0-0E406CBCD8E8}" type="datetimeFigureOut">
              <a:rPr lang="en-CA" smtClean="0"/>
              <a:t>2019-09-18</a:t>
            </a:fld>
            <a:endParaRPr lang="en-CA"/>
          </a:p>
        </p:txBody>
      </p:sp>
      <p:sp>
        <p:nvSpPr>
          <p:cNvPr id="5" name="Footer Placeholder 4"/>
          <p:cNvSpPr>
            <a:spLocks noGrp="1"/>
          </p:cNvSpPr>
          <p:nvPr>
            <p:ph type="ftr" sz="quarter" idx="11"/>
          </p:nvPr>
        </p:nvSpPr>
        <p:spPr/>
        <p:txBody>
          <a:bodyPr/>
          <a:lstStyle/>
          <a:p>
            <a:endParaRPr lang="en-CA"/>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C59BE04-FFA2-4EDC-AD81-3F2CED0969AD}" type="slidenum">
              <a:rPr lang="en-CA" smtClean="0"/>
              <a:t>‹#›</a:t>
            </a:fld>
            <a:endParaRPr lang="en-CA"/>
          </a:p>
        </p:txBody>
      </p:sp>
    </p:spTree>
    <p:extLst>
      <p:ext uri="{BB962C8B-B14F-4D97-AF65-F5344CB8AC3E}">
        <p14:creationId xmlns:p14="http://schemas.microsoft.com/office/powerpoint/2010/main" val="3463858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FD01E6-3471-4A53-A6F0-0E406CBCD8E8}" type="datetimeFigureOut">
              <a:rPr lang="en-CA" smtClean="0"/>
              <a:t>2019-09-18</a:t>
            </a:fld>
            <a:endParaRPr lang="en-CA"/>
          </a:p>
        </p:txBody>
      </p:sp>
      <p:sp>
        <p:nvSpPr>
          <p:cNvPr id="5" name="Footer Placeholder 4"/>
          <p:cNvSpPr>
            <a:spLocks noGrp="1"/>
          </p:cNvSpPr>
          <p:nvPr>
            <p:ph type="ftr" sz="quarter" idx="11"/>
          </p:nvPr>
        </p:nvSpPr>
        <p:spPr/>
        <p:txBody>
          <a:bodyPr/>
          <a:lstStyle/>
          <a:p>
            <a:endParaRPr lang="en-CA"/>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C59BE04-FFA2-4EDC-AD81-3F2CED0969AD}" type="slidenum">
              <a:rPr lang="en-CA" smtClean="0"/>
              <a:t>‹#›</a:t>
            </a:fld>
            <a:endParaRPr lang="en-CA"/>
          </a:p>
        </p:txBody>
      </p:sp>
    </p:spTree>
    <p:extLst>
      <p:ext uri="{BB962C8B-B14F-4D97-AF65-F5344CB8AC3E}">
        <p14:creationId xmlns:p14="http://schemas.microsoft.com/office/powerpoint/2010/main" val="1058341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fontAlgn="base">
              <a:spcBef>
                <a:spcPct val="0"/>
              </a:spcBef>
              <a:spcAft>
                <a:spcPct val="0"/>
              </a:spcAft>
              <a:defRPr/>
            </a:pPr>
            <a:fld id="{4018668B-3F36-43C2-944F-280814FE3D32}" type="datetime1">
              <a:rPr lang="en-CA" smtClean="0">
                <a:solidFill>
                  <a:srgbClr val="465E9C"/>
                </a:solidFill>
                <a:cs typeface="Arial" charset="0"/>
              </a:rPr>
              <a:pPr defTabSz="457200" fontAlgn="base">
                <a:spcBef>
                  <a:spcPct val="0"/>
                </a:spcBef>
                <a:spcAft>
                  <a:spcPct val="0"/>
                </a:spcAft>
                <a:defRPr/>
              </a:pPr>
              <a:t>2019-09-18</a:t>
            </a:fld>
            <a:endParaRPr lang="en-CA">
              <a:solidFill>
                <a:srgbClr val="465E9C"/>
              </a:solidFill>
              <a:cs typeface="Arial" charset="0"/>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fontAlgn="base">
              <a:spcBef>
                <a:spcPct val="0"/>
              </a:spcBef>
              <a:spcAft>
                <a:spcPct val="0"/>
              </a:spcAft>
              <a:defRPr/>
            </a:pPr>
            <a:endParaRPr lang="en-CA">
              <a:solidFill>
                <a:srgbClr val="465E9C"/>
              </a:solidFill>
              <a:cs typeface="Arial" charset="0"/>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a:t>
            </a:fld>
            <a:endParaRPr lang="en-CA">
              <a:solidFill>
                <a:srgbClr val="465E9C"/>
              </a:solidFill>
              <a:cs typeface="Arial" charset="0"/>
            </a:endParaRPr>
          </a:p>
        </p:txBody>
      </p:sp>
    </p:spTree>
    <p:extLst>
      <p:ext uri="{BB962C8B-B14F-4D97-AF65-F5344CB8AC3E}">
        <p14:creationId xmlns:p14="http://schemas.microsoft.com/office/powerpoint/2010/main" val="327655033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qzR62JJCMBQ" TargetMode="External"/><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9.jpg"/><Relationship Id="rId5" Type="http://schemas.openxmlformats.org/officeDocument/2006/relationships/hyperlink" Target="https://www.youtube.com/watch?v=_iGWdUTifIQ" TargetMode="External"/><Relationship Id="rId4" Type="http://schemas.openxmlformats.org/officeDocument/2006/relationships/hyperlink" Target="https://www.youtube.com/watch?v=-2zdUXve6fQ"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E7A5E-A0C0-404F-8C80-FAFF99E87F4E}"/>
              </a:ext>
            </a:extLst>
          </p:cNvPr>
          <p:cNvSpPr>
            <a:spLocks noGrp="1"/>
          </p:cNvSpPr>
          <p:nvPr>
            <p:ph type="title"/>
          </p:nvPr>
        </p:nvSpPr>
        <p:spPr>
          <a:xfrm>
            <a:off x="1259632" y="3767010"/>
            <a:ext cx="6912768" cy="1578298"/>
          </a:xfrm>
        </p:spPr>
        <p:txBody>
          <a:bodyPr>
            <a:noAutofit/>
          </a:bodyPr>
          <a:lstStyle/>
          <a:p>
            <a:pPr algn="ctr"/>
            <a:br>
              <a:rPr lang="en-CA" sz="3200" dirty="0"/>
            </a:br>
            <a:br>
              <a:rPr lang="en-CA" sz="3200" dirty="0"/>
            </a:br>
            <a:br>
              <a:rPr lang="en-CA" sz="3200" dirty="0"/>
            </a:br>
            <a:br>
              <a:rPr lang="en-CA" sz="3200" dirty="0"/>
            </a:br>
            <a:br>
              <a:rPr lang="en-CA" sz="3200" dirty="0"/>
            </a:br>
            <a:br>
              <a:rPr lang="en-CA" sz="3200" dirty="0"/>
            </a:br>
            <a:br>
              <a:rPr lang="en-CA" sz="3200" dirty="0"/>
            </a:br>
            <a:br>
              <a:rPr lang="en-CA" sz="3200" dirty="0"/>
            </a:br>
            <a:br>
              <a:rPr lang="en-CA" sz="3200" dirty="0"/>
            </a:br>
            <a:br>
              <a:rPr lang="en-CA" sz="3200" dirty="0"/>
            </a:br>
            <a:br>
              <a:rPr lang="en-CA" sz="3200" dirty="0"/>
            </a:br>
            <a:br>
              <a:rPr lang="en-CA" sz="3200" dirty="0"/>
            </a:br>
            <a:br>
              <a:rPr lang="en-CA" sz="3200" dirty="0"/>
            </a:br>
            <a:br>
              <a:rPr lang="en-CA" sz="3200" dirty="0"/>
            </a:br>
            <a:endParaRPr lang="en-CA" sz="3200" dirty="0"/>
          </a:p>
        </p:txBody>
      </p:sp>
      <p:sp>
        <p:nvSpPr>
          <p:cNvPr id="4" name="Text Placeholder 3">
            <a:extLst>
              <a:ext uri="{FF2B5EF4-FFF2-40B4-BE49-F238E27FC236}">
                <a16:creationId xmlns:a16="http://schemas.microsoft.com/office/drawing/2014/main" id="{96279C4A-DF49-4267-83E5-7977C84DC396}"/>
              </a:ext>
            </a:extLst>
          </p:cNvPr>
          <p:cNvSpPr>
            <a:spLocks noGrp="1"/>
          </p:cNvSpPr>
          <p:nvPr>
            <p:ph type="body" sz="half" idx="2"/>
          </p:nvPr>
        </p:nvSpPr>
        <p:spPr>
          <a:xfrm>
            <a:off x="1187624" y="3901700"/>
            <a:ext cx="7128792" cy="2323492"/>
          </a:xfrm>
        </p:spPr>
        <p:txBody>
          <a:bodyPr>
            <a:noAutofit/>
          </a:bodyPr>
          <a:lstStyle/>
          <a:p>
            <a:pPr algn="ctr"/>
            <a:r>
              <a:rPr lang="en-CA" sz="4400" b="1" dirty="0"/>
              <a:t>Peer Directed </a:t>
            </a:r>
            <a:br>
              <a:rPr lang="en-CA" sz="4400" b="1" dirty="0"/>
            </a:br>
            <a:r>
              <a:rPr lang="en-CA" sz="4400" b="1" dirty="0">
                <a:solidFill>
                  <a:srgbClr val="FF0000"/>
                </a:solidFill>
              </a:rPr>
              <a:t>C</a:t>
            </a:r>
            <a:r>
              <a:rPr lang="en-CA" sz="4400" b="1" dirty="0"/>
              <a:t>ognitive </a:t>
            </a:r>
            <a:r>
              <a:rPr lang="en-CA" sz="4400" b="1" dirty="0">
                <a:solidFill>
                  <a:srgbClr val="FF0000"/>
                </a:solidFill>
              </a:rPr>
              <a:t>B</a:t>
            </a:r>
            <a:r>
              <a:rPr lang="en-CA" sz="4400" b="1" dirty="0"/>
              <a:t>ehavioural </a:t>
            </a:r>
            <a:r>
              <a:rPr lang="en-CA" sz="4400" b="1" dirty="0">
                <a:solidFill>
                  <a:srgbClr val="FF0000"/>
                </a:solidFill>
              </a:rPr>
              <a:t>T</a:t>
            </a:r>
            <a:r>
              <a:rPr lang="en-CA" sz="4400" b="1" dirty="0"/>
              <a:t>herapy (CBT)</a:t>
            </a:r>
            <a:br>
              <a:rPr lang="en-CA" sz="4000" dirty="0"/>
            </a:br>
            <a:endParaRPr lang="en-CA" sz="4000" dirty="0"/>
          </a:p>
        </p:txBody>
      </p:sp>
      <p:sp>
        <p:nvSpPr>
          <p:cNvPr id="8" name="TextBox 7">
            <a:extLst>
              <a:ext uri="{FF2B5EF4-FFF2-40B4-BE49-F238E27FC236}">
                <a16:creationId xmlns:a16="http://schemas.microsoft.com/office/drawing/2014/main" id="{B36DB758-6021-4A86-9390-8B0CFD84EB99}"/>
              </a:ext>
            </a:extLst>
          </p:cNvPr>
          <p:cNvSpPr txBox="1"/>
          <p:nvPr/>
        </p:nvSpPr>
        <p:spPr>
          <a:xfrm>
            <a:off x="3124919" y="526884"/>
            <a:ext cx="4104456" cy="369332"/>
          </a:xfrm>
          <a:prstGeom prst="rect">
            <a:avLst/>
          </a:prstGeom>
          <a:noFill/>
        </p:spPr>
        <p:txBody>
          <a:bodyPr wrap="square" rtlCol="0">
            <a:spAutoFit/>
          </a:bodyPr>
          <a:lstStyle/>
          <a:p>
            <a:r>
              <a:rPr lang="en-CA" dirty="0" err="1"/>
              <a:t>Donnalyn</a:t>
            </a:r>
            <a:r>
              <a:rPr lang="en-CA" dirty="0"/>
              <a:t> Coyne</a:t>
            </a:r>
          </a:p>
        </p:txBody>
      </p:sp>
      <p:sp>
        <p:nvSpPr>
          <p:cNvPr id="11" name="TextBox 10">
            <a:extLst>
              <a:ext uri="{FF2B5EF4-FFF2-40B4-BE49-F238E27FC236}">
                <a16:creationId xmlns:a16="http://schemas.microsoft.com/office/drawing/2014/main" id="{80888D1D-CC08-4001-89DB-2862B8C5AC3A}"/>
              </a:ext>
            </a:extLst>
          </p:cNvPr>
          <p:cNvSpPr txBox="1"/>
          <p:nvPr/>
        </p:nvSpPr>
        <p:spPr>
          <a:xfrm>
            <a:off x="4110336" y="1595083"/>
            <a:ext cx="2520280" cy="369332"/>
          </a:xfrm>
          <a:prstGeom prst="rect">
            <a:avLst/>
          </a:prstGeom>
          <a:noFill/>
        </p:spPr>
        <p:txBody>
          <a:bodyPr wrap="square" rtlCol="0">
            <a:spAutoFit/>
          </a:bodyPr>
          <a:lstStyle/>
          <a:p>
            <a:r>
              <a:rPr lang="en-CA" dirty="0"/>
              <a:t>Arif Majeed</a:t>
            </a:r>
          </a:p>
        </p:txBody>
      </p:sp>
      <p:sp>
        <p:nvSpPr>
          <p:cNvPr id="12" name="TextBox 11">
            <a:extLst>
              <a:ext uri="{FF2B5EF4-FFF2-40B4-BE49-F238E27FC236}">
                <a16:creationId xmlns:a16="http://schemas.microsoft.com/office/drawing/2014/main" id="{A7082686-7A51-4EBC-A323-8CC50DBA020D}"/>
              </a:ext>
            </a:extLst>
          </p:cNvPr>
          <p:cNvSpPr txBox="1"/>
          <p:nvPr/>
        </p:nvSpPr>
        <p:spPr>
          <a:xfrm>
            <a:off x="3109137" y="2643254"/>
            <a:ext cx="3066728" cy="369332"/>
          </a:xfrm>
          <a:prstGeom prst="rect">
            <a:avLst/>
          </a:prstGeom>
          <a:noFill/>
        </p:spPr>
        <p:txBody>
          <a:bodyPr wrap="square" rtlCol="0">
            <a:spAutoFit/>
          </a:bodyPr>
          <a:lstStyle/>
          <a:p>
            <a:r>
              <a:rPr lang="en-CA" dirty="0"/>
              <a:t>Jordan  Trembley</a:t>
            </a:r>
          </a:p>
        </p:txBody>
      </p:sp>
      <p:pic>
        <p:nvPicPr>
          <p:cNvPr id="14" name="Picture 13">
            <a:extLst>
              <a:ext uri="{FF2B5EF4-FFF2-40B4-BE49-F238E27FC236}">
                <a16:creationId xmlns:a16="http://schemas.microsoft.com/office/drawing/2014/main" id="{AF757532-F440-41EF-8316-EE3FA46AE9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7623" y="2160864"/>
            <a:ext cx="1880241" cy="1606146"/>
          </a:xfrm>
          <a:prstGeom prst="rect">
            <a:avLst/>
          </a:prstGeom>
        </p:spPr>
      </p:pic>
      <p:pic>
        <p:nvPicPr>
          <p:cNvPr id="5" name="Picture 4">
            <a:extLst>
              <a:ext uri="{FF2B5EF4-FFF2-40B4-BE49-F238E27FC236}">
                <a16:creationId xmlns:a16="http://schemas.microsoft.com/office/drawing/2014/main" id="{B8F17D9D-CFAA-4DD0-AFAF-E1C0D0BBC6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7" y="836712"/>
            <a:ext cx="1832247" cy="1495537"/>
          </a:xfrm>
          <a:prstGeom prst="rect">
            <a:avLst/>
          </a:prstGeom>
        </p:spPr>
      </p:pic>
      <p:pic>
        <p:nvPicPr>
          <p:cNvPr id="13" name="Picture Placeholder 12">
            <a:extLst>
              <a:ext uri="{FF2B5EF4-FFF2-40B4-BE49-F238E27FC236}">
                <a16:creationId xmlns:a16="http://schemas.microsoft.com/office/drawing/2014/main" id="{074BA0E5-5E09-4B5A-B1D7-F18FBBFC5748}"/>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t="19861" b="19861"/>
          <a:stretch>
            <a:fillRect/>
          </a:stretch>
        </p:blipFill>
        <p:spPr>
          <a:xfrm>
            <a:off x="1253706" y="526884"/>
            <a:ext cx="1736224" cy="1317974"/>
          </a:xfrm>
        </p:spPr>
      </p:pic>
      <p:pic>
        <p:nvPicPr>
          <p:cNvPr id="15" name="Picture 14">
            <a:extLst>
              <a:ext uri="{FF2B5EF4-FFF2-40B4-BE49-F238E27FC236}">
                <a16:creationId xmlns:a16="http://schemas.microsoft.com/office/drawing/2014/main" id="{95FEF00E-ACE9-4CB1-92AA-A68D3E8EB3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314" r="16734" b="37147"/>
          <a:stretch/>
        </p:blipFill>
        <p:spPr>
          <a:xfrm>
            <a:off x="7357821" y="3144462"/>
            <a:ext cx="1053093" cy="1050771"/>
          </a:xfrm>
          <a:prstGeom prst="rect">
            <a:avLst/>
          </a:prstGeom>
        </p:spPr>
      </p:pic>
    </p:spTree>
    <p:extLst>
      <p:ext uri="{BB962C8B-B14F-4D97-AF65-F5344CB8AC3E}">
        <p14:creationId xmlns:p14="http://schemas.microsoft.com/office/powerpoint/2010/main" val="930818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C9A98-7B65-472B-A12F-CD8C3A6D6F29}"/>
              </a:ext>
            </a:extLst>
          </p:cNvPr>
          <p:cNvSpPr>
            <a:spLocks noGrp="1"/>
          </p:cNvSpPr>
          <p:nvPr>
            <p:ph type="title"/>
          </p:nvPr>
        </p:nvSpPr>
        <p:spPr>
          <a:xfrm>
            <a:off x="1265751" y="624110"/>
            <a:ext cx="3102795" cy="1280890"/>
          </a:xfrm>
        </p:spPr>
        <p:txBody>
          <a:bodyPr>
            <a:normAutofit/>
          </a:bodyPr>
          <a:lstStyle/>
          <a:p>
            <a:r>
              <a:rPr lang="en-CA" sz="2800"/>
              <a:t>Agreements and Statements</a:t>
            </a:r>
          </a:p>
        </p:txBody>
      </p:sp>
      <p:sp>
        <p:nvSpPr>
          <p:cNvPr id="8" name="Slide Number Placeholder 7">
            <a:extLst>
              <a:ext uri="{FF2B5EF4-FFF2-40B4-BE49-F238E27FC236}">
                <a16:creationId xmlns:a16="http://schemas.microsoft.com/office/drawing/2014/main" id="{E6BED6ED-F2E3-4906-8F4C-EF0C490EC17A}"/>
              </a:ext>
            </a:extLst>
          </p:cNvPr>
          <p:cNvSpPr>
            <a:spLocks noGrp="1"/>
          </p:cNvSpPr>
          <p:nvPr>
            <p:ph type="sldNum" sz="quarter" idx="12"/>
          </p:nvPr>
        </p:nvSpPr>
        <p:spPr>
          <a:xfrm>
            <a:off x="398859" y="787782"/>
            <a:ext cx="584825" cy="365125"/>
          </a:xfrm>
        </p:spPr>
        <p:txBody>
          <a:bodyPr>
            <a:normAutofit/>
          </a:bodyPr>
          <a:lstStyle/>
          <a:p>
            <a:pPr>
              <a:lnSpc>
                <a:spcPct val="90000"/>
              </a:lnSpc>
              <a:spcAft>
                <a:spcPts val="600"/>
              </a:spcAft>
            </a:pPr>
            <a:fld id="{4C59BE04-FFA2-4EDC-AD81-3F2CED0969AD}" type="slidenum">
              <a:rPr lang="en-CA" sz="1900" smtClean="0"/>
              <a:pPr>
                <a:lnSpc>
                  <a:spcPct val="90000"/>
                </a:lnSpc>
                <a:spcAft>
                  <a:spcPts val="600"/>
                </a:spcAft>
              </a:pPr>
              <a:t>2</a:t>
            </a:fld>
            <a:endParaRPr lang="en-CA" sz="1900"/>
          </a:p>
        </p:txBody>
      </p:sp>
      <p:sp>
        <p:nvSpPr>
          <p:cNvPr id="10" name="Content Placeholder 9">
            <a:extLst>
              <a:ext uri="{FF2B5EF4-FFF2-40B4-BE49-F238E27FC236}">
                <a16:creationId xmlns:a16="http://schemas.microsoft.com/office/drawing/2014/main" id="{22BF2145-8559-417A-B514-AD1645CFF118}"/>
              </a:ext>
            </a:extLst>
          </p:cNvPr>
          <p:cNvSpPr>
            <a:spLocks noGrp="1"/>
          </p:cNvSpPr>
          <p:nvPr>
            <p:ph idx="1"/>
          </p:nvPr>
        </p:nvSpPr>
        <p:spPr>
          <a:xfrm>
            <a:off x="1777925" y="2994985"/>
            <a:ext cx="5181241" cy="2480498"/>
          </a:xfrm>
        </p:spPr>
        <p:txBody>
          <a:bodyPr>
            <a:normAutofit/>
          </a:bodyPr>
          <a:lstStyle/>
          <a:p>
            <a:pPr>
              <a:buFont typeface="Arial" panose="020B0604020202020204" pitchFamily="34" charset="0"/>
              <a:buChar char="•"/>
            </a:pPr>
            <a:r>
              <a:rPr lang="en-CA" b="1" dirty="0">
                <a:solidFill>
                  <a:srgbClr val="000000"/>
                </a:solidFill>
              </a:rPr>
              <a:t>Personal bill of rights</a:t>
            </a:r>
          </a:p>
          <a:p>
            <a:pPr>
              <a:buFont typeface="Arial" panose="020B0604020202020204" pitchFamily="34" charset="0"/>
              <a:buChar char="•"/>
            </a:pPr>
            <a:r>
              <a:rPr lang="en-CA" b="1" dirty="0">
                <a:solidFill>
                  <a:srgbClr val="000000"/>
                </a:solidFill>
              </a:rPr>
              <a:t>Privacy and confidentiality policy</a:t>
            </a:r>
          </a:p>
          <a:p>
            <a:pPr>
              <a:buFont typeface="Arial" panose="020B0604020202020204" pitchFamily="34" charset="0"/>
              <a:buChar char="•"/>
            </a:pPr>
            <a:r>
              <a:rPr lang="en-CA" b="1" dirty="0">
                <a:solidFill>
                  <a:srgbClr val="000000"/>
                </a:solidFill>
              </a:rPr>
              <a:t>Confidentiality agreement </a:t>
            </a:r>
          </a:p>
          <a:p>
            <a:endParaRPr lang="en-CA" dirty="0">
              <a:solidFill>
                <a:srgbClr val="000000"/>
              </a:solidFill>
            </a:endParaRPr>
          </a:p>
        </p:txBody>
      </p:sp>
      <p:pic>
        <p:nvPicPr>
          <p:cNvPr id="9" name="Picture 8">
            <a:extLst>
              <a:ext uri="{FF2B5EF4-FFF2-40B4-BE49-F238E27FC236}">
                <a16:creationId xmlns:a16="http://schemas.microsoft.com/office/drawing/2014/main" id="{A6689EE2-C5C1-493A-B644-56B55AF803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314" r="16734" b="37147"/>
          <a:stretch/>
        </p:blipFill>
        <p:spPr>
          <a:xfrm>
            <a:off x="6732240" y="1405450"/>
            <a:ext cx="1925416" cy="2023550"/>
          </a:xfrm>
          <a:prstGeom prst="rect">
            <a:avLst/>
          </a:prstGeom>
        </p:spPr>
      </p:pic>
      <p:sp>
        <p:nvSpPr>
          <p:cNvPr id="7" name="Footer Placeholder 6">
            <a:extLst>
              <a:ext uri="{FF2B5EF4-FFF2-40B4-BE49-F238E27FC236}">
                <a16:creationId xmlns:a16="http://schemas.microsoft.com/office/drawing/2014/main" id="{EE710305-2CDA-43DC-8A63-D93647D25E96}"/>
              </a:ext>
            </a:extLst>
          </p:cNvPr>
          <p:cNvSpPr>
            <a:spLocks noGrp="1"/>
          </p:cNvSpPr>
          <p:nvPr>
            <p:ph type="ftr" sz="quarter" idx="11"/>
          </p:nvPr>
        </p:nvSpPr>
        <p:spPr>
          <a:xfrm>
            <a:off x="1941909" y="6135808"/>
            <a:ext cx="5714999" cy="365125"/>
          </a:xfrm>
        </p:spPr>
        <p:txBody>
          <a:bodyPr>
            <a:normAutofit/>
          </a:bodyPr>
          <a:lstStyle/>
          <a:p>
            <a:endParaRPr lang="en-CA"/>
          </a:p>
        </p:txBody>
      </p:sp>
    </p:spTree>
    <p:extLst>
      <p:ext uri="{BB962C8B-B14F-4D97-AF65-F5344CB8AC3E}">
        <p14:creationId xmlns:p14="http://schemas.microsoft.com/office/powerpoint/2010/main" val="2562079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809557"/>
          </a:xfrm>
        </p:spPr>
        <p:txBody>
          <a:bodyPr>
            <a:normAutofit/>
          </a:bodyPr>
          <a:lstStyle/>
          <a:p>
            <a:r>
              <a:rPr lang="en-CA" sz="2800" dirty="0"/>
              <a:t>Comfort Agreement. </a:t>
            </a:r>
          </a:p>
        </p:txBody>
      </p:sp>
      <p:sp>
        <p:nvSpPr>
          <p:cNvPr id="3" name="Content Placeholder 2">
            <a:extLst>
              <a:ext uri="{FF2B5EF4-FFF2-40B4-BE49-F238E27FC236}">
                <a16:creationId xmlns:a16="http://schemas.microsoft.com/office/drawing/2014/main" id="{5DF20580-CB3D-4879-A98D-01523FCB3062}"/>
              </a:ext>
            </a:extLst>
          </p:cNvPr>
          <p:cNvSpPr>
            <a:spLocks noGrp="1"/>
          </p:cNvSpPr>
          <p:nvPr>
            <p:ph idx="1"/>
          </p:nvPr>
        </p:nvSpPr>
        <p:spPr>
          <a:xfrm>
            <a:off x="1932551" y="1268760"/>
            <a:ext cx="6591985" cy="3777622"/>
          </a:xfrm>
        </p:spPr>
        <p:txBody>
          <a:bodyPr>
            <a:normAutofit lnSpcReduction="10000"/>
          </a:bodyPr>
          <a:lstStyle/>
          <a:p>
            <a:pPr marL="285750" indent="-285750">
              <a:buFont typeface="Arial" panose="020B0604020202020204" pitchFamily="34" charset="0"/>
              <a:buChar char="•"/>
            </a:pPr>
            <a:r>
              <a:rPr lang="en-CA" sz="2000" dirty="0">
                <a:solidFill>
                  <a:schemeClr val="accent6">
                    <a:lumMod val="75000"/>
                  </a:schemeClr>
                </a:solidFill>
              </a:rPr>
              <a:t>Switch off mobile devices</a:t>
            </a:r>
          </a:p>
          <a:p>
            <a:pPr marL="285750" indent="-285750">
              <a:buFont typeface="Arial" panose="020B0604020202020204" pitchFamily="34" charset="0"/>
              <a:buChar char="•"/>
            </a:pPr>
            <a:r>
              <a:rPr lang="en-US" sz="2000" dirty="0">
                <a:solidFill>
                  <a:srgbClr val="FF0000"/>
                </a:solidFill>
              </a:rPr>
              <a:t>Respect</a:t>
            </a:r>
          </a:p>
          <a:p>
            <a:pPr marL="285750" indent="-285750">
              <a:buFont typeface="Arial" panose="020B0604020202020204" pitchFamily="34" charset="0"/>
              <a:buChar char="•"/>
            </a:pPr>
            <a:r>
              <a:rPr lang="en-US" sz="2000" dirty="0">
                <a:solidFill>
                  <a:schemeClr val="tx2">
                    <a:lumMod val="75000"/>
                  </a:schemeClr>
                </a:solidFill>
              </a:rPr>
              <a:t>Dignity</a:t>
            </a:r>
          </a:p>
          <a:p>
            <a:pPr marL="285750" indent="-285750">
              <a:buFont typeface="Arial" panose="020B0604020202020204" pitchFamily="34" charset="0"/>
              <a:buChar char="•"/>
            </a:pPr>
            <a:r>
              <a:rPr lang="en-US" sz="2000" dirty="0">
                <a:solidFill>
                  <a:schemeClr val="accent1">
                    <a:lumMod val="75000"/>
                  </a:schemeClr>
                </a:solidFill>
              </a:rPr>
              <a:t>Non-Judgmental</a:t>
            </a:r>
            <a:r>
              <a:rPr lang="en-US" sz="2000" dirty="0"/>
              <a:t> </a:t>
            </a:r>
          </a:p>
          <a:p>
            <a:pPr marL="285750" indent="-285750">
              <a:buFont typeface="Arial" panose="020B0604020202020204" pitchFamily="34" charset="0"/>
              <a:buChar char="•"/>
            </a:pPr>
            <a:r>
              <a:rPr lang="en-US" sz="2000" dirty="0">
                <a:solidFill>
                  <a:schemeClr val="accent4">
                    <a:lumMod val="75000"/>
                  </a:schemeClr>
                </a:solidFill>
              </a:rPr>
              <a:t>No cross talk</a:t>
            </a:r>
          </a:p>
          <a:p>
            <a:pPr marL="285750" indent="-285750">
              <a:buFont typeface="Arial" panose="020B0604020202020204" pitchFamily="34" charset="0"/>
              <a:buChar char="•"/>
            </a:pPr>
            <a:r>
              <a:rPr lang="en-US" sz="2000" dirty="0">
                <a:solidFill>
                  <a:schemeClr val="accent3"/>
                </a:solidFill>
              </a:rPr>
              <a:t>Confidentiality </a:t>
            </a:r>
          </a:p>
          <a:p>
            <a:pPr marL="285750" indent="-285750">
              <a:buFont typeface="Arial" panose="020B0604020202020204" pitchFamily="34" charset="0"/>
              <a:buChar char="•"/>
            </a:pPr>
            <a:r>
              <a:rPr lang="en-US" sz="2000" dirty="0">
                <a:solidFill>
                  <a:schemeClr val="accent2">
                    <a:lumMod val="75000"/>
                  </a:schemeClr>
                </a:solidFill>
              </a:rPr>
              <a:t>Try to hear what others have to say</a:t>
            </a:r>
          </a:p>
          <a:p>
            <a:pPr marL="285750" indent="-285750">
              <a:buFont typeface="Arial" panose="020B0604020202020204" pitchFamily="34" charset="0"/>
              <a:buChar char="•"/>
            </a:pPr>
            <a:r>
              <a:rPr lang="en-US" sz="2000" dirty="0">
                <a:solidFill>
                  <a:schemeClr val="bg2">
                    <a:lumMod val="75000"/>
                  </a:schemeClr>
                </a:solidFill>
              </a:rPr>
              <a:t>Respect other</a:t>
            </a:r>
            <a:r>
              <a:rPr lang="en-CA" sz="2000" dirty="0">
                <a:solidFill>
                  <a:schemeClr val="bg2">
                    <a:lumMod val="75000"/>
                  </a:schemeClr>
                </a:solidFill>
              </a:rPr>
              <a:t>s’ gender identity/ pronouns </a:t>
            </a:r>
          </a:p>
          <a:p>
            <a:pPr marL="285750" indent="-285750">
              <a:buFont typeface="Arial" panose="020B0604020202020204" pitchFamily="34" charset="0"/>
              <a:buChar char="•"/>
            </a:pPr>
            <a:r>
              <a:rPr lang="en-CA" sz="2000" dirty="0">
                <a:solidFill>
                  <a:schemeClr val="accent2">
                    <a:lumMod val="40000"/>
                    <a:lumOff val="60000"/>
                  </a:schemeClr>
                </a:solidFill>
              </a:rPr>
              <a:t>Self care </a:t>
            </a:r>
          </a:p>
          <a:p>
            <a:endParaRPr lang="en-CA" dirty="0"/>
          </a:p>
        </p:txBody>
      </p:sp>
      <p:sp>
        <p:nvSpPr>
          <p:cNvPr id="4" name="Footer Placeholder 3"/>
          <p:cNvSpPr>
            <a:spLocks noGrp="1"/>
          </p:cNvSpPr>
          <p:nvPr>
            <p:ph type="ftr" sz="quarter" idx="11"/>
          </p:nvPr>
        </p:nvSpPr>
        <p:spPr/>
        <p:txBody>
          <a:bodyPr/>
          <a:lstStyle/>
          <a:p>
            <a:pPr algn="r">
              <a:defRPr/>
            </a:pPr>
            <a:endParaRPr lang="en-CA" dirty="0"/>
          </a:p>
        </p:txBody>
      </p:sp>
      <p:sp>
        <p:nvSpPr>
          <p:cNvPr id="5" name="Slide Number Placeholder 4"/>
          <p:cNvSpPr>
            <a:spLocks noGrp="1"/>
          </p:cNvSpPr>
          <p:nvPr>
            <p:ph type="sldNum" sz="quarter" idx="12"/>
          </p:nvPr>
        </p:nvSpPr>
        <p:spPr/>
        <p:txBody>
          <a:bodyPr/>
          <a:lstStyle/>
          <a:p>
            <a:pPr>
              <a:defRPr/>
            </a:pPr>
            <a:r>
              <a:rPr lang="en-CA" dirty="0"/>
              <a:t>	</a:t>
            </a:r>
            <a:fld id="{699655A1-B088-4D8F-9C31-8866A0B41B8E}" type="slidenum">
              <a:rPr lang="en-CA" smtClean="0"/>
              <a:pPr>
                <a:defRPr/>
              </a:pPr>
              <a:t>3</a:t>
            </a:fld>
            <a:endParaRPr lang="en-CA" dirty="0"/>
          </a:p>
        </p:txBody>
      </p:sp>
      <p:pic>
        <p:nvPicPr>
          <p:cNvPr id="6" name="Picture 5">
            <a:extLst>
              <a:ext uri="{FF2B5EF4-FFF2-40B4-BE49-F238E27FC236}">
                <a16:creationId xmlns:a16="http://schemas.microsoft.com/office/drawing/2014/main" id="{120BE31B-B3C8-4E67-B865-5E49DE552C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4962617"/>
            <a:ext cx="6768752" cy="1538317"/>
          </a:xfrm>
          <a:prstGeom prst="rect">
            <a:avLst/>
          </a:prstGeom>
        </p:spPr>
      </p:pic>
    </p:spTree>
    <p:extLst>
      <p:ext uri="{BB962C8B-B14F-4D97-AF65-F5344CB8AC3E}">
        <p14:creationId xmlns:p14="http://schemas.microsoft.com/office/powerpoint/2010/main" val="51627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1303" y="2215756"/>
            <a:ext cx="3189041" cy="1736864"/>
          </a:xfrm>
        </p:spPr>
        <p:txBody>
          <a:bodyPr>
            <a:normAutofit fontScale="90000"/>
          </a:bodyPr>
          <a:lstStyle/>
          <a:p>
            <a:pPr>
              <a:defRPr/>
            </a:pPr>
            <a:r>
              <a:rPr lang="en-CA" dirty="0">
                <a:solidFill>
                  <a:schemeClr val="tx1"/>
                </a:solidFill>
              </a:rPr>
              <a:t>What is Cognitive Behavioural Therapy?</a:t>
            </a:r>
          </a:p>
        </p:txBody>
      </p:sp>
      <p:pic>
        <p:nvPicPr>
          <p:cNvPr id="19458" name="Picture 2" descr="CBT-image"/>
          <p:cNvPicPr>
            <a:picLocks noGrp="1" noChangeAspect="1" noChangeArrowheads="1"/>
          </p:cNvPicPr>
          <p:nvPr>
            <p:ph idx="1"/>
          </p:nvPr>
        </p:nvPicPr>
        <p:blipFill>
          <a:blip r:embed="rId4"/>
          <a:srcRect/>
          <a:stretch>
            <a:fillRect/>
          </a:stretch>
        </p:blipFill>
        <p:spPr>
          <a:xfrm>
            <a:off x="875620" y="1494065"/>
            <a:ext cx="4240079" cy="3867225"/>
          </a:xfrm>
        </p:spPr>
      </p:pic>
      <p:sp>
        <p:nvSpPr>
          <p:cNvPr id="5" name="TextBox 4"/>
          <p:cNvSpPr txBox="1"/>
          <p:nvPr/>
        </p:nvSpPr>
        <p:spPr>
          <a:xfrm>
            <a:off x="5913835" y="5618562"/>
            <a:ext cx="3136106" cy="334835"/>
          </a:xfrm>
          <a:prstGeom prst="rect">
            <a:avLst/>
          </a:prstGeom>
          <a:noFill/>
        </p:spPr>
        <p:txBody>
          <a:bodyPr>
            <a:spAutoFit/>
          </a:bodyPr>
          <a:lstStyle/>
          <a:p>
            <a:pPr>
              <a:defRPr/>
            </a:pPr>
            <a:r>
              <a:rPr lang="en-CA" sz="788" dirty="0"/>
              <a:t>Photo: Stansfield, A. (</a:t>
            </a:r>
            <a:r>
              <a:rPr lang="en-CA" sz="788" dirty="0" err="1"/>
              <a:t>n.d.</a:t>
            </a:r>
            <a:r>
              <a:rPr lang="en-CA" sz="788" dirty="0"/>
              <a:t>). How is this different to Cognitive Behavioural Therapy? Retrieved from http://in8.uk.com</a:t>
            </a:r>
          </a:p>
        </p:txBody>
      </p:sp>
      <p:sp>
        <p:nvSpPr>
          <p:cNvPr id="3" name="Footer Placeholder 2"/>
          <p:cNvSpPr>
            <a:spLocks noGrp="1"/>
          </p:cNvSpPr>
          <p:nvPr>
            <p:ph type="ftr" sz="quarter" idx="11"/>
          </p:nvPr>
        </p:nvSpPr>
        <p:spPr/>
        <p:txBody>
          <a:bodyPr/>
          <a:lstStyle/>
          <a:p>
            <a:pPr>
              <a:defRPr/>
            </a:pPr>
            <a:endParaRPr lang="en-CA"/>
          </a:p>
        </p:txBody>
      </p:sp>
      <p:sp>
        <p:nvSpPr>
          <p:cNvPr id="4" name="Slide Number Placeholder 3"/>
          <p:cNvSpPr>
            <a:spLocks noGrp="1"/>
          </p:cNvSpPr>
          <p:nvPr>
            <p:ph type="sldNum" sz="quarter" idx="12"/>
          </p:nvPr>
        </p:nvSpPr>
        <p:spPr/>
        <p:txBody>
          <a:bodyPr/>
          <a:lstStyle/>
          <a:p>
            <a:pPr>
              <a:defRPr/>
            </a:pPr>
            <a:fld id="{73B80DC9-B6F3-4234-BBFD-B1CB439BFB4B}" type="slidenum">
              <a:rPr lang="en-CA" smtClean="0"/>
              <a:pPr>
                <a:defRPr/>
              </a:pPr>
              <a:t>4</a:t>
            </a:fld>
            <a:endParaRPr lang="en-CA"/>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endParaRPr lang="en-CA">
              <a:solidFill>
                <a:srgbClr val="465E9C"/>
              </a:solidFill>
            </a:endParaRPr>
          </a:p>
        </p:txBody>
      </p:sp>
      <p:sp>
        <p:nvSpPr>
          <p:cNvPr id="5" name="Slide Number Placeholder 4"/>
          <p:cNvSpPr>
            <a:spLocks noGrp="1"/>
          </p:cNvSpPr>
          <p:nvPr>
            <p:ph type="sldNum" sz="quarter" idx="12"/>
          </p:nvPr>
        </p:nvSpPr>
        <p:spPr/>
        <p:txBody>
          <a:bodyPr/>
          <a:lstStyle/>
          <a:p>
            <a:pPr>
              <a:defRPr/>
            </a:pPr>
            <a:fld id="{73B80DC9-B6F3-4234-BBFD-B1CB439BFB4B}" type="slidenum">
              <a:rPr lang="en-CA" smtClean="0">
                <a:solidFill>
                  <a:srgbClr val="465E9C"/>
                </a:solidFill>
              </a:rPr>
              <a:pPr>
                <a:defRPr/>
              </a:pPr>
              <a:t>5</a:t>
            </a:fld>
            <a:endParaRPr lang="en-CA">
              <a:solidFill>
                <a:srgbClr val="465E9C"/>
              </a:solidFill>
            </a:endParaRPr>
          </a:p>
        </p:txBody>
      </p:sp>
      <p:sp>
        <p:nvSpPr>
          <p:cNvPr id="2" name="Title 1"/>
          <p:cNvSpPr>
            <a:spLocks noGrp="1"/>
          </p:cNvSpPr>
          <p:nvPr>
            <p:ph type="title" idx="4294967295"/>
          </p:nvPr>
        </p:nvSpPr>
        <p:spPr>
          <a:xfrm>
            <a:off x="1475656" y="647035"/>
            <a:ext cx="6965950" cy="646620"/>
          </a:xfrm>
        </p:spPr>
        <p:txBody>
          <a:bodyPr>
            <a:normAutofit/>
          </a:bodyPr>
          <a:lstStyle/>
          <a:p>
            <a:r>
              <a:rPr lang="en-CA" sz="2400" dirty="0"/>
              <a:t>Thoughts are not Feelings</a:t>
            </a:r>
          </a:p>
        </p:txBody>
      </p:sp>
      <p:sp>
        <p:nvSpPr>
          <p:cNvPr id="6" name="Content Placeholder 2"/>
          <p:cNvSpPr>
            <a:spLocks noGrp="1"/>
          </p:cNvSpPr>
          <p:nvPr>
            <p:ph idx="4294967295"/>
          </p:nvPr>
        </p:nvSpPr>
        <p:spPr>
          <a:xfrm>
            <a:off x="1942415" y="1700808"/>
            <a:ext cx="5976664" cy="4321175"/>
          </a:xfrm>
        </p:spPr>
        <p:txBody>
          <a:bodyPr>
            <a:normAutofit fontScale="25000" lnSpcReduction="20000"/>
          </a:bodyPr>
          <a:lstStyle/>
          <a:p>
            <a:pPr>
              <a:buFont typeface="Wingdings" panose="05000000000000000000" pitchFamily="2" charset="2"/>
              <a:buChar char="q"/>
            </a:pPr>
            <a:r>
              <a:rPr lang="en-CA" sz="7200" dirty="0">
                <a:solidFill>
                  <a:schemeClr val="tx1"/>
                </a:solidFill>
                <a:latin typeface="Arial" panose="020B0604020202020204" pitchFamily="34" charset="0"/>
                <a:cs typeface="Arial" panose="020B0604020202020204" pitchFamily="34" charset="0"/>
              </a:rPr>
              <a:t>It is important to remember thoughts are NOT feelings</a:t>
            </a:r>
          </a:p>
          <a:p>
            <a:pPr>
              <a:buFont typeface="Wingdings" panose="05000000000000000000" pitchFamily="2" charset="2"/>
              <a:buChar char="q"/>
            </a:pPr>
            <a:r>
              <a:rPr lang="en-CA" sz="7200" dirty="0">
                <a:solidFill>
                  <a:schemeClr val="tx1"/>
                </a:solidFill>
                <a:latin typeface="Arial" panose="020B0604020202020204" pitchFamily="34" charset="0"/>
                <a:cs typeface="Arial" panose="020B0604020202020204" pitchFamily="34" charset="0"/>
              </a:rPr>
              <a:t>They can be easily confused . The same situation can be interpreted in different ways.</a:t>
            </a:r>
          </a:p>
          <a:p>
            <a:pPr marL="0" indent="0">
              <a:buNone/>
            </a:pPr>
            <a:r>
              <a:rPr lang="en-CA" sz="7200" dirty="0">
                <a:solidFill>
                  <a:schemeClr val="tx1"/>
                </a:solidFill>
                <a:latin typeface="Arial" panose="020B0604020202020204" pitchFamily="34" charset="0"/>
                <a:cs typeface="Arial" panose="020B0604020202020204" pitchFamily="34" charset="0"/>
              </a:rPr>
              <a:t>For example, you are shopping at the supermarket.</a:t>
            </a:r>
          </a:p>
          <a:p>
            <a:pPr>
              <a:buFont typeface="Wingdings" panose="05000000000000000000" pitchFamily="2" charset="2"/>
              <a:buChar char="q"/>
            </a:pPr>
            <a:r>
              <a:rPr lang="en-CA" sz="7200" dirty="0">
                <a:solidFill>
                  <a:schemeClr val="tx1"/>
                </a:solidFill>
                <a:latin typeface="Arial" panose="020B0604020202020204" pitchFamily="34" charset="0"/>
                <a:cs typeface="Arial" panose="020B0604020202020204" pitchFamily="34" charset="0"/>
              </a:rPr>
              <a:t>You are checking the eggs and the carton slips out of your hands. </a:t>
            </a:r>
          </a:p>
          <a:p>
            <a:pPr>
              <a:buFont typeface="Wingdings" panose="05000000000000000000" pitchFamily="2" charset="2"/>
              <a:buChar char="q"/>
            </a:pPr>
            <a:r>
              <a:rPr lang="en-CA" sz="7200" dirty="0">
                <a:solidFill>
                  <a:schemeClr val="tx1"/>
                </a:solidFill>
                <a:latin typeface="Arial" panose="020B0604020202020204" pitchFamily="34" charset="0"/>
                <a:cs typeface="Arial" panose="020B0604020202020204" pitchFamily="34" charset="0"/>
              </a:rPr>
              <a:t>All of the eggs fall out of the carton – some rolling, others breaking.</a:t>
            </a:r>
          </a:p>
          <a:p>
            <a:pPr marL="0" indent="0">
              <a:buNone/>
            </a:pPr>
            <a:endParaRPr lang="en-CA" sz="800" dirty="0">
              <a:solidFill>
                <a:schemeClr val="tx1"/>
              </a:solidFill>
              <a:latin typeface="Arial" panose="020B0604020202020204" pitchFamily="34" charset="0"/>
              <a:cs typeface="Arial" panose="020B0604020202020204" pitchFamily="34" charset="0"/>
            </a:endParaRPr>
          </a:p>
          <a:p>
            <a:pPr marL="0" indent="0">
              <a:buNone/>
            </a:pPr>
            <a:r>
              <a:rPr lang="en-CA" sz="800" dirty="0">
                <a:solidFill>
                  <a:schemeClr val="tx1"/>
                </a:solidFill>
                <a:latin typeface="Arial" panose="020B0604020202020204" pitchFamily="34" charset="0"/>
                <a:cs typeface="Arial" panose="020B0604020202020204" pitchFamily="34" charset="0"/>
              </a:rPr>
              <a:t> </a:t>
            </a:r>
          </a:p>
          <a:p>
            <a:pPr lvl="1"/>
            <a:r>
              <a:rPr lang="en-CA" sz="6400" b="1" dirty="0">
                <a:solidFill>
                  <a:schemeClr val="tx1"/>
                </a:solidFill>
                <a:latin typeface="Arial" panose="020B0604020202020204" pitchFamily="34" charset="0"/>
                <a:cs typeface="Arial" panose="020B0604020202020204" pitchFamily="34" charset="0"/>
              </a:rPr>
              <a:t>What thoughts would lead you to feel embarrassed?</a:t>
            </a:r>
          </a:p>
          <a:p>
            <a:pPr lvl="1"/>
            <a:r>
              <a:rPr lang="en-CA" sz="6400" b="1" dirty="0">
                <a:solidFill>
                  <a:schemeClr val="tx1"/>
                </a:solidFill>
                <a:latin typeface="Arial" panose="020B0604020202020204" pitchFamily="34" charset="0"/>
                <a:cs typeface="Arial" panose="020B0604020202020204" pitchFamily="34" charset="0"/>
              </a:rPr>
              <a:t>What thoughts would lead you to feel indifferent?</a:t>
            </a:r>
          </a:p>
          <a:p>
            <a:pPr lvl="1"/>
            <a:r>
              <a:rPr lang="en-CA" sz="6400" b="1" dirty="0">
                <a:solidFill>
                  <a:schemeClr val="tx1"/>
                </a:solidFill>
                <a:latin typeface="Arial" panose="020B0604020202020204" pitchFamily="34" charset="0"/>
                <a:cs typeface="Arial" panose="020B0604020202020204" pitchFamily="34" charset="0"/>
              </a:rPr>
              <a:t>What thoughts would lead you to feel amused?</a:t>
            </a:r>
          </a:p>
          <a:p>
            <a:pPr lvl="1"/>
            <a:endParaRPr lang="en-CA" sz="3000" b="1" dirty="0">
              <a:solidFill>
                <a:schemeClr val="tx1"/>
              </a:solidFill>
            </a:endParaRPr>
          </a:p>
          <a:p>
            <a:pPr lvl="1"/>
            <a:endParaRPr lang="en-CA" sz="3000" dirty="0">
              <a:solidFill>
                <a:schemeClr val="tx1"/>
              </a:solidFill>
            </a:endParaRPr>
          </a:p>
        </p:txBody>
      </p:sp>
    </p:spTree>
    <p:extLst>
      <p:ext uri="{BB962C8B-B14F-4D97-AF65-F5344CB8AC3E}">
        <p14:creationId xmlns:p14="http://schemas.microsoft.com/office/powerpoint/2010/main" val="405489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2415" y="692696"/>
            <a:ext cx="6591985" cy="648072"/>
          </a:xfrm>
        </p:spPr>
        <p:txBody>
          <a:bodyPr>
            <a:normAutofit/>
          </a:bodyPr>
          <a:lstStyle/>
          <a:p>
            <a:r>
              <a:rPr lang="en-CA" sz="2400" b="1" dirty="0">
                <a:solidFill>
                  <a:schemeClr val="tx1"/>
                </a:solidFill>
              </a:rPr>
              <a:t>Thinking Traps</a:t>
            </a:r>
          </a:p>
        </p:txBody>
      </p:sp>
      <p:sp>
        <p:nvSpPr>
          <p:cNvPr id="3" name="Content Placeholder 2"/>
          <p:cNvSpPr>
            <a:spLocks noGrp="1"/>
          </p:cNvSpPr>
          <p:nvPr>
            <p:ph type="body" idx="1"/>
          </p:nvPr>
        </p:nvSpPr>
        <p:spPr>
          <a:xfrm>
            <a:off x="1835696" y="2219693"/>
            <a:ext cx="6591985" cy="860400"/>
          </a:xfrm>
        </p:spPr>
        <p:txBody>
          <a:bodyPr>
            <a:noAutofit/>
          </a:bodyPr>
          <a:lstStyle/>
          <a:p>
            <a:pPr marL="342900" indent="-342900">
              <a:buFont typeface="Wingdings" panose="05000000000000000000" pitchFamily="2" charset="2"/>
              <a:buChar char="q"/>
            </a:pPr>
            <a:r>
              <a:rPr lang="en-CA" dirty="0">
                <a:solidFill>
                  <a:schemeClr val="tx1"/>
                </a:solidFill>
              </a:rPr>
              <a:t>There are a number of unhelpful self-statements or thoughts that precede a distressing emotion.</a:t>
            </a:r>
          </a:p>
          <a:p>
            <a:pPr marL="342900" indent="-342900">
              <a:buFont typeface="Wingdings" panose="05000000000000000000" pitchFamily="2" charset="2"/>
              <a:buChar char="q"/>
            </a:pPr>
            <a:endParaRPr lang="en-CA" dirty="0">
              <a:solidFill>
                <a:schemeClr val="tx1"/>
              </a:solidFill>
            </a:endParaRPr>
          </a:p>
          <a:p>
            <a:pPr marL="342900" indent="-342900">
              <a:buFont typeface="Wingdings" panose="05000000000000000000" pitchFamily="2" charset="2"/>
              <a:buChar char="q"/>
            </a:pPr>
            <a:r>
              <a:rPr lang="en-CA" dirty="0">
                <a:solidFill>
                  <a:schemeClr val="tx1"/>
                </a:solidFill>
              </a:rPr>
              <a:t>There are common patterns to these thoughts called “thinking traps”</a:t>
            </a:r>
          </a:p>
          <a:p>
            <a:pPr marL="342900" indent="-342900">
              <a:buFont typeface="Wingdings" panose="05000000000000000000" pitchFamily="2" charset="2"/>
              <a:buChar char="q"/>
            </a:pPr>
            <a:endParaRPr lang="en-CA" dirty="0">
              <a:solidFill>
                <a:schemeClr val="tx1"/>
              </a:solidFill>
            </a:endParaRPr>
          </a:p>
          <a:p>
            <a:pPr marL="342900" indent="-342900">
              <a:buFont typeface="Wingdings" panose="05000000000000000000" pitchFamily="2" charset="2"/>
              <a:buChar char="q"/>
            </a:pPr>
            <a:r>
              <a:rPr lang="en-CA" dirty="0">
                <a:solidFill>
                  <a:schemeClr val="tx1"/>
                </a:solidFill>
              </a:rPr>
              <a:t>We will go through some common thinking traps.</a:t>
            </a:r>
          </a:p>
          <a:p>
            <a:pPr marL="342900" indent="-342900">
              <a:buFont typeface="Wingdings" panose="05000000000000000000" pitchFamily="2" charset="2"/>
              <a:buChar char="q"/>
            </a:pPr>
            <a:endParaRPr lang="en-CA" dirty="0">
              <a:solidFill>
                <a:schemeClr val="tx1"/>
              </a:solidFill>
            </a:endParaRPr>
          </a:p>
          <a:p>
            <a:pPr marL="342900" indent="-342900">
              <a:buFont typeface="Wingdings" panose="05000000000000000000" pitchFamily="2" charset="2"/>
              <a:buChar char="q"/>
            </a:pPr>
            <a:r>
              <a:rPr lang="en-CA" dirty="0">
                <a:solidFill>
                  <a:schemeClr val="tx1"/>
                </a:solidFill>
              </a:rPr>
              <a:t>Pay attention to the ones you commonly use.</a:t>
            </a:r>
          </a:p>
        </p:txBody>
      </p:sp>
      <p:sp>
        <p:nvSpPr>
          <p:cNvPr id="4" name="Slide Number Placeholder 3"/>
          <p:cNvSpPr>
            <a:spLocks noGrp="1"/>
          </p:cNvSpPr>
          <p:nvPr>
            <p:ph type="sldNum" sz="quarter" idx="12"/>
          </p:nvPr>
        </p:nvSpPr>
        <p:spPr>
          <a:prstGeom prst="rect">
            <a:avLst/>
          </a:prstGeom>
        </p:spPr>
        <p:txBody>
          <a:bodyPr/>
          <a:lstStyle/>
          <a:p>
            <a:fld id="{1BC0325A-0064-45AC-802F-0E2F9993FC95}" type="slidenum">
              <a:rPr lang="en-CA" smtClean="0"/>
              <a:t>6</a:t>
            </a:fld>
            <a:endParaRPr lang="en-CA"/>
          </a:p>
        </p:txBody>
      </p:sp>
      <p:pic>
        <p:nvPicPr>
          <p:cNvPr id="6" name="Picture 5">
            <a:extLst>
              <a:ext uri="{FF2B5EF4-FFF2-40B4-BE49-F238E27FC236}">
                <a16:creationId xmlns:a16="http://schemas.microsoft.com/office/drawing/2014/main" id="{DAC84BA6-A54A-43CF-85DB-5360258507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8165" y="404664"/>
            <a:ext cx="1524000" cy="1524000"/>
          </a:xfrm>
          <a:prstGeom prst="rect">
            <a:avLst/>
          </a:prstGeom>
        </p:spPr>
      </p:pic>
    </p:spTree>
    <p:custDataLst>
      <p:tags r:id="rId1"/>
    </p:custDataLst>
    <p:extLst>
      <p:ext uri="{BB962C8B-B14F-4D97-AF65-F5344CB8AC3E}">
        <p14:creationId xmlns:p14="http://schemas.microsoft.com/office/powerpoint/2010/main" val="173112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716658"/>
          </a:xfrm>
        </p:spPr>
        <p:txBody>
          <a:bodyPr>
            <a:normAutofit/>
          </a:bodyPr>
          <a:lstStyle/>
          <a:p>
            <a:r>
              <a:rPr lang="en-CA" sz="2800" b="1" dirty="0">
                <a:solidFill>
                  <a:schemeClr val="tx1"/>
                </a:solidFill>
              </a:rPr>
              <a:t>Mental Filter</a:t>
            </a:r>
          </a:p>
        </p:txBody>
      </p:sp>
      <p:sp>
        <p:nvSpPr>
          <p:cNvPr id="3" name="Content Placeholder 2"/>
          <p:cNvSpPr>
            <a:spLocks noGrp="1"/>
          </p:cNvSpPr>
          <p:nvPr>
            <p:ph idx="1"/>
          </p:nvPr>
        </p:nvSpPr>
        <p:spPr>
          <a:xfrm>
            <a:off x="2267744" y="1628800"/>
            <a:ext cx="5797937" cy="4464496"/>
          </a:xfrm>
        </p:spPr>
        <p:txBody>
          <a:bodyPr>
            <a:normAutofit fontScale="62500" lnSpcReduction="20000"/>
          </a:bodyPr>
          <a:lstStyle/>
          <a:p>
            <a:pPr marL="0" indent="0">
              <a:buNone/>
            </a:pPr>
            <a:r>
              <a:rPr lang="en-CA" sz="3200" dirty="0">
                <a:solidFill>
                  <a:schemeClr val="tx1"/>
                </a:solidFill>
              </a:rPr>
              <a:t>What is it?</a:t>
            </a:r>
          </a:p>
          <a:p>
            <a:pPr lvl="1"/>
            <a:r>
              <a:rPr lang="en-CA" sz="3000" dirty="0">
                <a:solidFill>
                  <a:schemeClr val="tx1"/>
                </a:solidFill>
              </a:rPr>
              <a:t>This thinking involves looking at the negative parts of a situation and ignoring the positive parts of the situation </a:t>
            </a:r>
          </a:p>
          <a:p>
            <a:pPr marL="0" indent="0">
              <a:buNone/>
            </a:pPr>
            <a:r>
              <a:rPr lang="en-CA" sz="3200" dirty="0">
                <a:solidFill>
                  <a:schemeClr val="tx1"/>
                </a:solidFill>
              </a:rPr>
              <a:t>Example</a:t>
            </a:r>
          </a:p>
          <a:p>
            <a:pPr lvl="1"/>
            <a:r>
              <a:rPr lang="en-CA" sz="3000" dirty="0">
                <a:solidFill>
                  <a:schemeClr val="tx1"/>
                </a:solidFill>
              </a:rPr>
              <a:t>You have a lovely evening out with your partner. At the end of the evening, you have a disagreement over the tip. You end up only thinking about the disagreement</a:t>
            </a:r>
          </a:p>
          <a:p>
            <a:pPr lvl="1"/>
            <a:r>
              <a:rPr lang="en-CA" sz="3000" dirty="0">
                <a:solidFill>
                  <a:schemeClr val="tx1"/>
                </a:solidFill>
              </a:rPr>
              <a:t>Strategies </a:t>
            </a:r>
          </a:p>
          <a:p>
            <a:pPr lvl="2"/>
            <a:r>
              <a:rPr lang="en-CA" sz="2900" dirty="0">
                <a:solidFill>
                  <a:schemeClr val="tx1"/>
                </a:solidFill>
              </a:rPr>
              <a:t>Keep a gratitude journal – helps shift your mind towards savoring the positives</a:t>
            </a:r>
          </a:p>
          <a:p>
            <a:pPr lvl="2"/>
            <a:r>
              <a:rPr lang="en-CA" sz="2900" dirty="0">
                <a:solidFill>
                  <a:schemeClr val="tx1"/>
                </a:solidFill>
              </a:rPr>
              <a:t>Remember the facts of the whole picture</a:t>
            </a:r>
          </a:p>
        </p:txBody>
      </p:sp>
      <p:sp>
        <p:nvSpPr>
          <p:cNvPr id="4" name="Slide Number Placeholder 3"/>
          <p:cNvSpPr>
            <a:spLocks noGrp="1"/>
          </p:cNvSpPr>
          <p:nvPr>
            <p:ph type="sldNum" sz="quarter" idx="12"/>
          </p:nvPr>
        </p:nvSpPr>
        <p:spPr>
          <a:prstGeom prst="rect">
            <a:avLst/>
          </a:prstGeom>
        </p:spPr>
        <p:txBody>
          <a:bodyPr/>
          <a:lstStyle/>
          <a:p>
            <a:fld id="{1BC0325A-0064-45AC-802F-0E2F9993FC95}" type="slidenum">
              <a:rPr lang="en-CA" smtClean="0"/>
              <a:t>7</a:t>
            </a:fld>
            <a:endParaRPr lang="en-CA"/>
          </a:p>
        </p:txBody>
      </p:sp>
    </p:spTree>
    <p:custDataLst>
      <p:tags r:id="rId1"/>
    </p:custDataLst>
    <p:extLst>
      <p:ext uri="{BB962C8B-B14F-4D97-AF65-F5344CB8AC3E}">
        <p14:creationId xmlns:p14="http://schemas.microsoft.com/office/powerpoint/2010/main" val="558108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1BC0325A-0064-45AC-802F-0E2F9993FC95}" type="slidenum">
              <a:rPr lang="en-CA" smtClean="0"/>
              <a:t>8</a:t>
            </a:fld>
            <a:endParaRPr lang="en-CA"/>
          </a:p>
        </p:txBody>
      </p:sp>
      <p:sp>
        <p:nvSpPr>
          <p:cNvPr id="2" name="Title 1"/>
          <p:cNvSpPr>
            <a:spLocks noGrp="1"/>
          </p:cNvSpPr>
          <p:nvPr>
            <p:ph type="title" idx="4294967295"/>
          </p:nvPr>
        </p:nvSpPr>
        <p:spPr>
          <a:xfrm>
            <a:off x="1547664" y="551245"/>
            <a:ext cx="6965950" cy="717515"/>
          </a:xfrm>
        </p:spPr>
        <p:txBody>
          <a:bodyPr>
            <a:normAutofit/>
          </a:bodyPr>
          <a:lstStyle/>
          <a:p>
            <a:r>
              <a:rPr lang="en-CA" sz="2800" b="1" dirty="0">
                <a:solidFill>
                  <a:schemeClr val="tx1"/>
                </a:solidFill>
              </a:rPr>
              <a:t>Jumping to Conclusions / Mindreading</a:t>
            </a:r>
          </a:p>
        </p:txBody>
      </p:sp>
      <p:sp>
        <p:nvSpPr>
          <p:cNvPr id="3" name="Content Placeholder 2"/>
          <p:cNvSpPr>
            <a:spLocks noGrp="1"/>
          </p:cNvSpPr>
          <p:nvPr>
            <p:ph sz="quarter" idx="4294967295"/>
          </p:nvPr>
        </p:nvSpPr>
        <p:spPr>
          <a:xfrm>
            <a:off x="1598464" y="1628800"/>
            <a:ext cx="6717952" cy="4319587"/>
          </a:xfrm>
        </p:spPr>
        <p:txBody>
          <a:bodyPr>
            <a:normAutofit fontScale="62500" lnSpcReduction="20000"/>
          </a:bodyPr>
          <a:lstStyle/>
          <a:p>
            <a:pPr marL="0" indent="0">
              <a:buNone/>
            </a:pPr>
            <a:r>
              <a:rPr lang="en-CA" sz="3200" dirty="0">
                <a:solidFill>
                  <a:schemeClr val="tx1"/>
                </a:solidFill>
              </a:rPr>
              <a:t>What is it?</a:t>
            </a:r>
          </a:p>
          <a:p>
            <a:pPr lvl="1"/>
            <a:r>
              <a:rPr lang="en-CA" sz="3000" dirty="0">
                <a:solidFill>
                  <a:schemeClr val="tx1"/>
                </a:solidFill>
              </a:rPr>
              <a:t>We assume we know what someone else is thinking and we make predictions about what is going to happen in the future</a:t>
            </a:r>
          </a:p>
          <a:p>
            <a:pPr marL="365760" lvl="1" indent="0">
              <a:buNone/>
            </a:pPr>
            <a:endParaRPr lang="en-CA" sz="600" dirty="0">
              <a:solidFill>
                <a:schemeClr val="tx1"/>
              </a:solidFill>
            </a:endParaRPr>
          </a:p>
          <a:p>
            <a:pPr marL="0" indent="0">
              <a:buNone/>
            </a:pPr>
            <a:r>
              <a:rPr lang="en-CA" sz="3200" dirty="0">
                <a:solidFill>
                  <a:schemeClr val="tx1"/>
                </a:solidFill>
              </a:rPr>
              <a:t>Example:</a:t>
            </a:r>
          </a:p>
          <a:p>
            <a:pPr lvl="1"/>
            <a:r>
              <a:rPr lang="en-CA" sz="3000" dirty="0">
                <a:solidFill>
                  <a:schemeClr val="tx1"/>
                </a:solidFill>
              </a:rPr>
              <a:t>You are talking to someone and during the conversation they look at their watch. Perhaps you’ve thought “They must think I am a really boring person”.</a:t>
            </a:r>
          </a:p>
          <a:p>
            <a:pPr marL="365760" lvl="1" indent="0">
              <a:buNone/>
            </a:pPr>
            <a:endParaRPr lang="en-CA" sz="600" dirty="0">
              <a:solidFill>
                <a:schemeClr val="tx1"/>
              </a:solidFill>
            </a:endParaRPr>
          </a:p>
          <a:p>
            <a:pPr marL="0" indent="0">
              <a:buNone/>
            </a:pPr>
            <a:r>
              <a:rPr lang="en-CA" sz="3200" dirty="0">
                <a:solidFill>
                  <a:schemeClr val="tx1"/>
                </a:solidFill>
              </a:rPr>
              <a:t>Strategy:</a:t>
            </a:r>
          </a:p>
          <a:p>
            <a:pPr lvl="1"/>
            <a:r>
              <a:rPr lang="en-CA" sz="2800" dirty="0">
                <a:solidFill>
                  <a:schemeClr val="tx1"/>
                </a:solidFill>
              </a:rPr>
              <a:t>Look at the evidence. What evidence is there to support your conclusion? What is a more balanced, helpful way to look at things</a:t>
            </a:r>
          </a:p>
        </p:txBody>
      </p:sp>
    </p:spTree>
    <p:custDataLst>
      <p:tags r:id="rId1"/>
    </p:custDataLst>
    <p:extLst>
      <p:ext uri="{BB962C8B-B14F-4D97-AF65-F5344CB8AC3E}">
        <p14:creationId xmlns:p14="http://schemas.microsoft.com/office/powerpoint/2010/main" val="991259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1BC0325A-0064-45AC-802F-0E2F9993FC95}" type="slidenum">
              <a:rPr lang="en-CA" smtClean="0"/>
              <a:t>9</a:t>
            </a:fld>
            <a:endParaRPr lang="en-CA"/>
          </a:p>
        </p:txBody>
      </p:sp>
      <p:sp>
        <p:nvSpPr>
          <p:cNvPr id="2" name="Title 1"/>
          <p:cNvSpPr>
            <a:spLocks noGrp="1"/>
          </p:cNvSpPr>
          <p:nvPr>
            <p:ph type="title" idx="4294967295"/>
          </p:nvPr>
        </p:nvSpPr>
        <p:spPr>
          <a:xfrm>
            <a:off x="2179638" y="620713"/>
            <a:ext cx="6964362" cy="1201737"/>
          </a:xfrm>
        </p:spPr>
        <p:txBody>
          <a:bodyPr>
            <a:normAutofit/>
          </a:bodyPr>
          <a:lstStyle/>
          <a:p>
            <a:r>
              <a:rPr lang="en-CA" sz="2800" b="1" dirty="0">
                <a:solidFill>
                  <a:schemeClr val="tx1"/>
                </a:solidFill>
              </a:rPr>
              <a:t>Personalization</a:t>
            </a:r>
          </a:p>
        </p:txBody>
      </p:sp>
      <p:sp>
        <p:nvSpPr>
          <p:cNvPr id="3" name="Content Placeholder 2"/>
          <p:cNvSpPr>
            <a:spLocks noGrp="1"/>
          </p:cNvSpPr>
          <p:nvPr>
            <p:ph sz="quarter" idx="4294967295"/>
          </p:nvPr>
        </p:nvSpPr>
        <p:spPr>
          <a:xfrm>
            <a:off x="1835696" y="1556792"/>
            <a:ext cx="6480720" cy="4489450"/>
          </a:xfrm>
        </p:spPr>
        <p:txBody>
          <a:bodyPr>
            <a:noAutofit/>
          </a:bodyPr>
          <a:lstStyle/>
          <a:p>
            <a:pPr marL="0" indent="0">
              <a:buNone/>
            </a:pPr>
            <a:r>
              <a:rPr lang="en-CA" dirty="0">
                <a:solidFill>
                  <a:schemeClr val="tx1"/>
                </a:solidFill>
              </a:rPr>
              <a:t>What is it?</a:t>
            </a:r>
          </a:p>
          <a:p>
            <a:pPr lvl="1"/>
            <a:r>
              <a:rPr lang="en-CA" sz="1800" dirty="0">
                <a:solidFill>
                  <a:schemeClr val="tx1"/>
                </a:solidFill>
              </a:rPr>
              <a:t>Taking 100% responsibility for events that go wrong that you may not be responsible for or only partly responsible for. This style of thinking rarely considers external factors that may be responsible for the event. </a:t>
            </a:r>
          </a:p>
          <a:p>
            <a:pPr marL="0" indent="0">
              <a:buNone/>
            </a:pPr>
            <a:r>
              <a:rPr lang="en-CA" dirty="0">
                <a:solidFill>
                  <a:schemeClr val="tx1"/>
                </a:solidFill>
              </a:rPr>
              <a:t>Example:</a:t>
            </a:r>
          </a:p>
          <a:p>
            <a:pPr lvl="1"/>
            <a:r>
              <a:rPr lang="en-CA" sz="1800" dirty="0">
                <a:solidFill>
                  <a:schemeClr val="tx1"/>
                </a:solidFill>
              </a:rPr>
              <a:t>The toast burned at breakfast and you blame yourself not the toaster.</a:t>
            </a:r>
          </a:p>
          <a:p>
            <a:pPr marL="0" indent="0">
              <a:buNone/>
            </a:pPr>
            <a:r>
              <a:rPr lang="en-CA" dirty="0">
                <a:solidFill>
                  <a:schemeClr val="tx1"/>
                </a:solidFill>
              </a:rPr>
              <a:t>Strategy:</a:t>
            </a:r>
          </a:p>
          <a:p>
            <a:pPr lvl="1"/>
            <a:r>
              <a:rPr lang="en-CA" sz="1800" dirty="0">
                <a:solidFill>
                  <a:schemeClr val="tx1"/>
                </a:solidFill>
              </a:rPr>
              <a:t>Make a responsibility pie chart. Notice what other external factors may be responsible. Break down the situation and you will see you most likely were only partially responsible</a:t>
            </a:r>
          </a:p>
        </p:txBody>
      </p:sp>
    </p:spTree>
    <p:custDataLst>
      <p:tags r:id="rId1"/>
    </p:custDataLst>
    <p:extLst>
      <p:ext uri="{BB962C8B-B14F-4D97-AF65-F5344CB8AC3E}">
        <p14:creationId xmlns:p14="http://schemas.microsoft.com/office/powerpoint/2010/main" val="2582227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1BC0325A-0064-45AC-802F-0E2F9993FC95}" type="slidenum">
              <a:rPr lang="en-CA" smtClean="0"/>
              <a:t>10</a:t>
            </a:fld>
            <a:endParaRPr lang="en-CA"/>
          </a:p>
        </p:txBody>
      </p:sp>
      <p:sp>
        <p:nvSpPr>
          <p:cNvPr id="2" name="Title 1"/>
          <p:cNvSpPr>
            <a:spLocks noGrp="1"/>
          </p:cNvSpPr>
          <p:nvPr>
            <p:ph type="title" idx="4294967295"/>
          </p:nvPr>
        </p:nvSpPr>
        <p:spPr>
          <a:xfrm>
            <a:off x="1835696" y="539649"/>
            <a:ext cx="6965950" cy="729112"/>
          </a:xfrm>
        </p:spPr>
        <p:txBody>
          <a:bodyPr>
            <a:normAutofit/>
          </a:bodyPr>
          <a:lstStyle/>
          <a:p>
            <a:r>
              <a:rPr lang="en-CA" sz="2800" b="1" dirty="0">
                <a:solidFill>
                  <a:schemeClr val="tx1"/>
                </a:solidFill>
              </a:rPr>
              <a:t>Catastrophizing</a:t>
            </a:r>
          </a:p>
        </p:txBody>
      </p:sp>
      <p:sp>
        <p:nvSpPr>
          <p:cNvPr id="3" name="Content Placeholder 2"/>
          <p:cNvSpPr>
            <a:spLocks noGrp="1"/>
          </p:cNvSpPr>
          <p:nvPr>
            <p:ph sz="quarter" idx="4294967295"/>
          </p:nvPr>
        </p:nvSpPr>
        <p:spPr>
          <a:xfrm>
            <a:off x="2186533" y="1700808"/>
            <a:ext cx="6264275" cy="4535487"/>
          </a:xfrm>
        </p:spPr>
        <p:txBody>
          <a:bodyPr>
            <a:normAutofit fontScale="62500" lnSpcReduction="20000"/>
          </a:bodyPr>
          <a:lstStyle/>
          <a:p>
            <a:pPr marL="0" indent="0">
              <a:buNone/>
            </a:pPr>
            <a:r>
              <a:rPr lang="en-CA" sz="3200" dirty="0">
                <a:solidFill>
                  <a:schemeClr val="tx1"/>
                </a:solidFill>
              </a:rPr>
              <a:t>What is it?</a:t>
            </a:r>
          </a:p>
          <a:p>
            <a:pPr lvl="1"/>
            <a:r>
              <a:rPr lang="en-CA" sz="3000" dirty="0">
                <a:solidFill>
                  <a:schemeClr val="tx1"/>
                </a:solidFill>
              </a:rPr>
              <a:t>Assuming the worst-case scenario will happen, blowing things out of proportion, even when the problem is relatively small</a:t>
            </a:r>
          </a:p>
          <a:p>
            <a:pPr marL="365760" lvl="1" indent="0">
              <a:buNone/>
            </a:pPr>
            <a:endParaRPr lang="en-CA" sz="600" dirty="0">
              <a:solidFill>
                <a:schemeClr val="tx1"/>
              </a:solidFill>
            </a:endParaRPr>
          </a:p>
          <a:p>
            <a:pPr marL="0" indent="0">
              <a:buNone/>
            </a:pPr>
            <a:r>
              <a:rPr lang="en-CA" sz="3200" dirty="0">
                <a:solidFill>
                  <a:schemeClr val="tx1"/>
                </a:solidFill>
              </a:rPr>
              <a:t>Example:</a:t>
            </a:r>
          </a:p>
          <a:p>
            <a:pPr lvl="1"/>
            <a:r>
              <a:rPr lang="en-CA" sz="3000" dirty="0">
                <a:solidFill>
                  <a:schemeClr val="tx1"/>
                </a:solidFill>
              </a:rPr>
              <a:t>“I have chest pain. I must be having a heart attack”</a:t>
            </a:r>
          </a:p>
          <a:p>
            <a:pPr marL="365760" lvl="1" indent="0">
              <a:buNone/>
            </a:pPr>
            <a:endParaRPr lang="en-CA" sz="600" dirty="0">
              <a:solidFill>
                <a:schemeClr val="tx1"/>
              </a:solidFill>
            </a:endParaRPr>
          </a:p>
          <a:p>
            <a:pPr marL="0" indent="0">
              <a:buNone/>
            </a:pPr>
            <a:r>
              <a:rPr lang="en-CA" sz="3200" dirty="0">
                <a:solidFill>
                  <a:schemeClr val="tx1"/>
                </a:solidFill>
              </a:rPr>
              <a:t>Strategies:</a:t>
            </a:r>
          </a:p>
          <a:p>
            <a:pPr lvl="1"/>
            <a:r>
              <a:rPr lang="en-CA" sz="2800" dirty="0">
                <a:solidFill>
                  <a:schemeClr val="tx1"/>
                </a:solidFill>
              </a:rPr>
              <a:t>Focus on the evidence or facts of the event, not imaginary consequences</a:t>
            </a:r>
          </a:p>
          <a:p>
            <a:pPr marL="365760" lvl="1" indent="0">
              <a:buNone/>
            </a:pPr>
            <a:endParaRPr lang="en-CA" sz="500" dirty="0">
              <a:solidFill>
                <a:schemeClr val="tx1"/>
              </a:solidFill>
            </a:endParaRPr>
          </a:p>
          <a:p>
            <a:pPr lvl="1"/>
            <a:r>
              <a:rPr lang="en-CA" sz="2800" dirty="0">
                <a:solidFill>
                  <a:schemeClr val="tx1"/>
                </a:solidFill>
              </a:rPr>
              <a:t>Ask yourself, what is a more balanced, realistic way of viewing the situation?</a:t>
            </a:r>
          </a:p>
        </p:txBody>
      </p:sp>
    </p:spTree>
    <p:custDataLst>
      <p:tags r:id="rId1"/>
    </p:custDataLst>
    <p:extLst>
      <p:ext uri="{BB962C8B-B14F-4D97-AF65-F5344CB8AC3E}">
        <p14:creationId xmlns:p14="http://schemas.microsoft.com/office/powerpoint/2010/main" val="3490713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1BC0325A-0064-45AC-802F-0E2F9993FC95}" type="slidenum">
              <a:rPr lang="en-CA" smtClean="0"/>
              <a:t>11</a:t>
            </a:fld>
            <a:endParaRPr lang="en-CA"/>
          </a:p>
        </p:txBody>
      </p:sp>
      <p:sp>
        <p:nvSpPr>
          <p:cNvPr id="2" name="Title 1"/>
          <p:cNvSpPr>
            <a:spLocks noGrp="1"/>
          </p:cNvSpPr>
          <p:nvPr>
            <p:ph type="title" idx="4294967295"/>
          </p:nvPr>
        </p:nvSpPr>
        <p:spPr>
          <a:xfrm>
            <a:off x="2179638" y="817563"/>
            <a:ext cx="6964362" cy="1201737"/>
          </a:xfrm>
        </p:spPr>
        <p:txBody>
          <a:bodyPr>
            <a:normAutofit/>
          </a:bodyPr>
          <a:lstStyle/>
          <a:p>
            <a:r>
              <a:rPr lang="en-CA" sz="2800" b="1" dirty="0">
                <a:solidFill>
                  <a:schemeClr val="tx1"/>
                </a:solidFill>
              </a:rPr>
              <a:t>Black and White Thinking</a:t>
            </a:r>
          </a:p>
        </p:txBody>
      </p:sp>
      <p:sp>
        <p:nvSpPr>
          <p:cNvPr id="3" name="Content Placeholder 2"/>
          <p:cNvSpPr>
            <a:spLocks noGrp="1"/>
          </p:cNvSpPr>
          <p:nvPr>
            <p:ph sz="quarter" idx="4294967295"/>
          </p:nvPr>
        </p:nvSpPr>
        <p:spPr>
          <a:xfrm>
            <a:off x="2411760" y="2101413"/>
            <a:ext cx="5589588" cy="3919537"/>
          </a:xfrm>
        </p:spPr>
        <p:txBody>
          <a:bodyPr>
            <a:normAutofit fontScale="70000" lnSpcReduction="20000"/>
          </a:bodyPr>
          <a:lstStyle/>
          <a:p>
            <a:pPr marL="0" indent="0">
              <a:buNone/>
            </a:pPr>
            <a:r>
              <a:rPr lang="en-CA" sz="3200" dirty="0">
                <a:solidFill>
                  <a:schemeClr val="tx1"/>
                </a:solidFill>
              </a:rPr>
              <a:t>What is it?</a:t>
            </a:r>
          </a:p>
          <a:p>
            <a:pPr lvl="1"/>
            <a:r>
              <a:rPr lang="en-CA" sz="3000" dirty="0">
                <a:solidFill>
                  <a:schemeClr val="tx1"/>
                </a:solidFill>
              </a:rPr>
              <a:t>Seeing only one extreme or the other. You are either right or wrong, good or bad, and so on.</a:t>
            </a:r>
          </a:p>
          <a:p>
            <a:pPr marL="365760" lvl="1" indent="0">
              <a:buNone/>
            </a:pPr>
            <a:endParaRPr lang="en-CA" sz="500" dirty="0">
              <a:solidFill>
                <a:schemeClr val="tx1"/>
              </a:solidFill>
            </a:endParaRPr>
          </a:p>
          <a:p>
            <a:pPr marL="0" indent="0">
              <a:buNone/>
            </a:pPr>
            <a:r>
              <a:rPr lang="en-CA" sz="3200" dirty="0">
                <a:solidFill>
                  <a:schemeClr val="tx1"/>
                </a:solidFill>
              </a:rPr>
              <a:t>Example:</a:t>
            </a:r>
          </a:p>
          <a:p>
            <a:pPr lvl="1"/>
            <a:r>
              <a:rPr lang="en-CA" sz="3000" dirty="0">
                <a:solidFill>
                  <a:schemeClr val="tx1"/>
                </a:solidFill>
              </a:rPr>
              <a:t>“There is only one winner and the rest are losers”</a:t>
            </a:r>
          </a:p>
          <a:p>
            <a:pPr marL="365760" lvl="1" indent="0">
              <a:buNone/>
            </a:pPr>
            <a:endParaRPr lang="en-CA" sz="500" dirty="0">
              <a:solidFill>
                <a:schemeClr val="tx1"/>
              </a:solidFill>
            </a:endParaRPr>
          </a:p>
          <a:p>
            <a:pPr marL="0" indent="0">
              <a:buNone/>
            </a:pPr>
            <a:r>
              <a:rPr lang="en-CA" sz="3200" dirty="0">
                <a:solidFill>
                  <a:schemeClr val="tx1"/>
                </a:solidFill>
              </a:rPr>
              <a:t>Strategy:</a:t>
            </a:r>
          </a:p>
          <a:p>
            <a:pPr lvl="1"/>
            <a:r>
              <a:rPr lang="en-CA" sz="3100" dirty="0">
                <a:solidFill>
                  <a:schemeClr val="tx1"/>
                </a:solidFill>
              </a:rPr>
              <a:t>Ask yourself, where are the shades of grey in this?</a:t>
            </a:r>
          </a:p>
          <a:p>
            <a:pPr lvl="1"/>
            <a:endParaRPr lang="en-CA" sz="2800" dirty="0">
              <a:solidFill>
                <a:schemeClr val="tx1"/>
              </a:solidFill>
            </a:endParaRPr>
          </a:p>
        </p:txBody>
      </p:sp>
    </p:spTree>
    <p:custDataLst>
      <p:tags r:id="rId1"/>
    </p:custDataLst>
    <p:extLst>
      <p:ext uri="{BB962C8B-B14F-4D97-AF65-F5344CB8AC3E}">
        <p14:creationId xmlns:p14="http://schemas.microsoft.com/office/powerpoint/2010/main" val="2135176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063229"/>
            <a:ext cx="6665168" cy="700257"/>
          </a:xfrm>
        </p:spPr>
        <p:txBody>
          <a:bodyPr/>
          <a:lstStyle/>
          <a:p>
            <a:r>
              <a:rPr lang="en-CA" b="1" dirty="0">
                <a:solidFill>
                  <a:schemeClr val="tx1"/>
                </a:solidFill>
              </a:rPr>
              <a:t>“Should-</a:t>
            </a:r>
            <a:r>
              <a:rPr lang="en-CA" b="1" dirty="0" err="1">
                <a:solidFill>
                  <a:schemeClr val="tx1"/>
                </a:solidFill>
              </a:rPr>
              <a:t>ing</a:t>
            </a:r>
            <a:r>
              <a:rPr lang="en-CA" b="1" dirty="0">
                <a:solidFill>
                  <a:schemeClr val="tx1"/>
                </a:solidFill>
              </a:rPr>
              <a:t>” and “Must-</a:t>
            </a:r>
            <a:r>
              <a:rPr lang="en-CA" b="1" dirty="0" err="1">
                <a:solidFill>
                  <a:schemeClr val="tx1"/>
                </a:solidFill>
              </a:rPr>
              <a:t>ing</a:t>
            </a:r>
            <a:r>
              <a:rPr lang="en-CA" b="1" dirty="0">
                <a:solidFill>
                  <a:schemeClr val="tx1"/>
                </a:solidFill>
              </a:rPr>
              <a:t>”</a:t>
            </a:r>
          </a:p>
        </p:txBody>
      </p:sp>
      <p:sp>
        <p:nvSpPr>
          <p:cNvPr id="3" name="Content Placeholder 2"/>
          <p:cNvSpPr>
            <a:spLocks noGrp="1"/>
          </p:cNvSpPr>
          <p:nvPr>
            <p:ph sz="quarter" idx="1"/>
          </p:nvPr>
        </p:nvSpPr>
        <p:spPr>
          <a:xfrm>
            <a:off x="1426709" y="2082349"/>
            <a:ext cx="6086475" cy="3171371"/>
          </a:xfrm>
        </p:spPr>
        <p:txBody>
          <a:bodyPr>
            <a:noAutofit/>
          </a:bodyPr>
          <a:lstStyle/>
          <a:p>
            <a:pPr marL="0" indent="0">
              <a:buNone/>
            </a:pPr>
            <a:r>
              <a:rPr lang="en-CA" sz="1600" dirty="0">
                <a:solidFill>
                  <a:schemeClr val="tx1"/>
                </a:solidFill>
              </a:rPr>
              <a:t>What is it?</a:t>
            </a:r>
          </a:p>
          <a:p>
            <a:pPr lvl="1"/>
            <a:r>
              <a:rPr lang="en-CA" dirty="0">
                <a:solidFill>
                  <a:schemeClr val="tx1"/>
                </a:solidFill>
              </a:rPr>
              <a:t>At times, by saying “I should…” or “I must…” you can put unreasonable demands on yourself and others</a:t>
            </a:r>
          </a:p>
          <a:p>
            <a:pPr marL="0" indent="0">
              <a:buNone/>
            </a:pPr>
            <a:r>
              <a:rPr lang="en-CA" sz="1600" dirty="0">
                <a:solidFill>
                  <a:schemeClr val="tx1"/>
                </a:solidFill>
              </a:rPr>
              <a:t>Example</a:t>
            </a:r>
          </a:p>
          <a:p>
            <a:pPr lvl="1"/>
            <a:r>
              <a:rPr lang="en-CA" dirty="0">
                <a:solidFill>
                  <a:schemeClr val="tx1"/>
                </a:solidFill>
              </a:rPr>
              <a:t>“I should always get things right.” “She should know better than that.”</a:t>
            </a:r>
          </a:p>
          <a:p>
            <a:r>
              <a:rPr lang="en-CA" sz="1600" dirty="0">
                <a:solidFill>
                  <a:schemeClr val="tx1"/>
                </a:solidFill>
              </a:rPr>
              <a:t>Strategy</a:t>
            </a:r>
          </a:p>
          <a:p>
            <a:pPr lvl="1"/>
            <a:r>
              <a:rPr lang="en-CA" dirty="0">
                <a:solidFill>
                  <a:schemeClr val="tx1"/>
                </a:solidFill>
              </a:rPr>
              <a:t>Try to change your language from I “should” to I “would like to” </a:t>
            </a:r>
          </a:p>
          <a:p>
            <a:pPr lvl="1"/>
            <a:r>
              <a:rPr lang="en-CA" dirty="0">
                <a:solidFill>
                  <a:schemeClr val="tx1"/>
                </a:solidFill>
              </a:rPr>
              <a:t>Catch yourself when you are “should-</a:t>
            </a:r>
            <a:r>
              <a:rPr lang="en-CA" dirty="0" err="1">
                <a:solidFill>
                  <a:schemeClr val="tx1"/>
                </a:solidFill>
              </a:rPr>
              <a:t>ing</a:t>
            </a:r>
            <a:r>
              <a:rPr lang="en-CA" dirty="0">
                <a:solidFill>
                  <a:schemeClr val="tx1"/>
                </a:solidFill>
              </a:rPr>
              <a:t>” and ask yourself – is this reasonable?</a:t>
            </a:r>
          </a:p>
        </p:txBody>
      </p:sp>
      <p:sp>
        <p:nvSpPr>
          <p:cNvPr id="4" name="Slide Number Placeholder 3"/>
          <p:cNvSpPr>
            <a:spLocks noGrp="1"/>
          </p:cNvSpPr>
          <p:nvPr>
            <p:ph type="sldNum" sz="quarter" idx="15"/>
          </p:nvPr>
        </p:nvSpPr>
        <p:spPr/>
        <p:txBody>
          <a:bodyPr/>
          <a:lstStyle/>
          <a:p>
            <a:fld id="{1BC0325A-0064-45AC-802F-0E2F9993FC95}" type="slidenum">
              <a:rPr lang="en-CA" smtClean="0"/>
              <a:t>12</a:t>
            </a:fld>
            <a:endParaRPr lang="en-CA"/>
          </a:p>
        </p:txBody>
      </p:sp>
    </p:spTree>
    <p:custDataLst>
      <p:tags r:id="rId1"/>
    </p:custDataLst>
    <p:extLst>
      <p:ext uri="{BB962C8B-B14F-4D97-AF65-F5344CB8AC3E}">
        <p14:creationId xmlns:p14="http://schemas.microsoft.com/office/powerpoint/2010/main" val="253238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1BC0325A-0064-45AC-802F-0E2F9993FC95}" type="slidenum">
              <a:rPr lang="en-CA" smtClean="0"/>
              <a:t>13</a:t>
            </a:fld>
            <a:endParaRPr lang="en-CA"/>
          </a:p>
        </p:txBody>
      </p:sp>
      <p:sp>
        <p:nvSpPr>
          <p:cNvPr id="2" name="Title 1"/>
          <p:cNvSpPr>
            <a:spLocks noGrp="1"/>
          </p:cNvSpPr>
          <p:nvPr>
            <p:ph type="title" idx="4294967295"/>
          </p:nvPr>
        </p:nvSpPr>
        <p:spPr>
          <a:xfrm>
            <a:off x="1547664" y="551245"/>
            <a:ext cx="6965950" cy="717515"/>
          </a:xfrm>
        </p:spPr>
        <p:txBody>
          <a:bodyPr>
            <a:normAutofit/>
          </a:bodyPr>
          <a:lstStyle/>
          <a:p>
            <a:r>
              <a:rPr lang="en-CA" sz="2800" b="1" dirty="0">
                <a:solidFill>
                  <a:schemeClr val="tx1"/>
                </a:solidFill>
              </a:rPr>
              <a:t>Overgeneralization</a:t>
            </a:r>
          </a:p>
        </p:txBody>
      </p:sp>
      <p:sp>
        <p:nvSpPr>
          <p:cNvPr id="3" name="Content Placeholder 2"/>
          <p:cNvSpPr>
            <a:spLocks noGrp="1"/>
          </p:cNvSpPr>
          <p:nvPr>
            <p:ph sz="quarter" idx="4294967295"/>
          </p:nvPr>
        </p:nvSpPr>
        <p:spPr>
          <a:xfrm>
            <a:off x="2051720" y="1916832"/>
            <a:ext cx="6232525" cy="4227512"/>
          </a:xfrm>
        </p:spPr>
        <p:txBody>
          <a:bodyPr>
            <a:normAutofit fontScale="62500" lnSpcReduction="20000"/>
          </a:bodyPr>
          <a:lstStyle/>
          <a:p>
            <a:pPr marL="0" indent="0">
              <a:buNone/>
            </a:pPr>
            <a:r>
              <a:rPr lang="en-CA" sz="3200" dirty="0">
                <a:solidFill>
                  <a:schemeClr val="tx1"/>
                </a:solidFill>
              </a:rPr>
              <a:t>What is it?</a:t>
            </a:r>
          </a:p>
          <a:p>
            <a:pPr lvl="1"/>
            <a:r>
              <a:rPr lang="en-CA" sz="3000" dirty="0">
                <a:solidFill>
                  <a:schemeClr val="tx1"/>
                </a:solidFill>
              </a:rPr>
              <a:t>Taking one instance in the here and now and imposing it on all future situations. Often includes “all”, “never”, “always” etc.</a:t>
            </a:r>
          </a:p>
          <a:p>
            <a:pPr marL="365760" lvl="1" indent="0">
              <a:buNone/>
            </a:pPr>
            <a:endParaRPr lang="en-CA" sz="600" dirty="0">
              <a:solidFill>
                <a:schemeClr val="tx1"/>
              </a:solidFill>
            </a:endParaRPr>
          </a:p>
          <a:p>
            <a:pPr marL="0" indent="0">
              <a:buNone/>
            </a:pPr>
            <a:r>
              <a:rPr lang="en-CA" sz="3200" dirty="0">
                <a:solidFill>
                  <a:schemeClr val="tx1"/>
                </a:solidFill>
              </a:rPr>
              <a:t>Example:</a:t>
            </a:r>
          </a:p>
          <a:p>
            <a:pPr lvl="1"/>
            <a:r>
              <a:rPr lang="en-CA" sz="3000" dirty="0">
                <a:solidFill>
                  <a:schemeClr val="tx1"/>
                </a:solidFill>
              </a:rPr>
              <a:t>“Things never turn out well for me.” “This is just so typical”.</a:t>
            </a:r>
          </a:p>
          <a:p>
            <a:pPr marL="365760" lvl="1" indent="0">
              <a:buNone/>
            </a:pPr>
            <a:endParaRPr lang="en-CA" sz="600" dirty="0">
              <a:solidFill>
                <a:schemeClr val="tx1"/>
              </a:solidFill>
            </a:endParaRPr>
          </a:p>
          <a:p>
            <a:pPr marL="0" indent="0">
              <a:buNone/>
            </a:pPr>
            <a:r>
              <a:rPr lang="en-CA" sz="3200" dirty="0">
                <a:solidFill>
                  <a:schemeClr val="tx1"/>
                </a:solidFill>
              </a:rPr>
              <a:t>Strategy:</a:t>
            </a:r>
          </a:p>
          <a:p>
            <a:pPr lvl="1"/>
            <a:r>
              <a:rPr lang="en-CA" sz="3100" dirty="0">
                <a:solidFill>
                  <a:schemeClr val="tx1"/>
                </a:solidFill>
              </a:rPr>
              <a:t>Catch yourself using extreme words such as all, never, always, every and change those words to be more specific to the situation “this time”, “right now”, “sometimes” etc. </a:t>
            </a:r>
          </a:p>
        </p:txBody>
      </p:sp>
    </p:spTree>
    <p:custDataLst>
      <p:tags r:id="rId1"/>
    </p:custDataLst>
    <p:extLst>
      <p:ext uri="{BB962C8B-B14F-4D97-AF65-F5344CB8AC3E}">
        <p14:creationId xmlns:p14="http://schemas.microsoft.com/office/powerpoint/2010/main" val="1627036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2"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3"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4"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5"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6"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7"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8"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9"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0"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1"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2"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3"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5" name="Group 24">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6"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7"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8"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9"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0"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1"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2"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3"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4"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5"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6"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7"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9" name="Rectangle 38">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1" name="Freeform 11">
            <a:extLst>
              <a:ext uri="{FF2B5EF4-FFF2-40B4-BE49-F238E27FC236}">
                <a16:creationId xmlns:a16="http://schemas.microsoft.com/office/drawing/2014/main" id="{7326F4E6-9131-42DA-97B2-0BA8D1E25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43" name="Rectangle 42">
            <a:extLst>
              <a:ext uri="{FF2B5EF4-FFF2-40B4-BE49-F238E27FC236}">
                <a16:creationId xmlns:a16="http://schemas.microsoft.com/office/drawing/2014/main" id="{1EDD21E1-BAF0-4314-AB31-82ECB8AC9E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486918" y="645106"/>
            <a:ext cx="3841989" cy="1259894"/>
          </a:xfrm>
        </p:spPr>
        <p:txBody>
          <a:bodyPr vert="horz" lIns="91440" tIns="45720" rIns="91440" bIns="45720" rtlCol="0" anchor="t">
            <a:normAutofit/>
          </a:bodyPr>
          <a:lstStyle/>
          <a:p>
            <a:r>
              <a:rPr lang="en-US" b="1"/>
              <a:t>Labelling</a:t>
            </a:r>
          </a:p>
        </p:txBody>
      </p:sp>
      <p:sp>
        <p:nvSpPr>
          <p:cNvPr id="45" name="Rectangle 44">
            <a:extLst>
              <a:ext uri="{FF2B5EF4-FFF2-40B4-BE49-F238E27FC236}">
                <a16:creationId xmlns:a16="http://schemas.microsoft.com/office/drawing/2014/main" id="{FDC8619C-F25D-468E-95FA-2A2151D7D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quarter" idx="4294967295"/>
          </p:nvPr>
        </p:nvSpPr>
        <p:spPr>
          <a:xfrm>
            <a:off x="673806" y="2212620"/>
            <a:ext cx="6325950" cy="3759253"/>
          </a:xfrm>
        </p:spPr>
        <p:txBody>
          <a:bodyPr vert="horz" lIns="91440" tIns="45720" rIns="91440" bIns="45720" rtlCol="0">
            <a:noAutofit/>
          </a:bodyPr>
          <a:lstStyle/>
          <a:p>
            <a:pPr marL="0" indent="0">
              <a:lnSpc>
                <a:spcPct val="90000"/>
              </a:lnSpc>
            </a:pPr>
            <a:r>
              <a:rPr lang="en-US" sz="1600" dirty="0"/>
              <a:t>What is it?</a:t>
            </a:r>
          </a:p>
          <a:p>
            <a:pPr lvl="1">
              <a:lnSpc>
                <a:spcPct val="90000"/>
              </a:lnSpc>
            </a:pPr>
            <a:r>
              <a:rPr lang="en-US" dirty="0"/>
              <a:t>We label ourselves when we make global statements based on </a:t>
            </a:r>
            <a:r>
              <a:rPr lang="en-US" dirty="0" err="1"/>
              <a:t>behaviour</a:t>
            </a:r>
            <a:r>
              <a:rPr lang="en-US" dirty="0"/>
              <a:t> in specific situations</a:t>
            </a:r>
          </a:p>
          <a:p>
            <a:pPr marL="365760" lvl="1" indent="0">
              <a:lnSpc>
                <a:spcPct val="90000"/>
              </a:lnSpc>
            </a:pPr>
            <a:endParaRPr lang="en-US" dirty="0"/>
          </a:p>
          <a:p>
            <a:pPr marL="0" indent="0">
              <a:lnSpc>
                <a:spcPct val="90000"/>
              </a:lnSpc>
            </a:pPr>
            <a:r>
              <a:rPr lang="en-US" sz="1600" dirty="0"/>
              <a:t>Example:</a:t>
            </a:r>
          </a:p>
          <a:p>
            <a:pPr lvl="1">
              <a:lnSpc>
                <a:spcPct val="90000"/>
              </a:lnSpc>
            </a:pPr>
            <a:r>
              <a:rPr lang="en-US" dirty="0"/>
              <a:t>“I am stupid”. “I am not pretty”. “They are so inconsiderate”.</a:t>
            </a:r>
          </a:p>
          <a:p>
            <a:pPr marL="365760" lvl="1" indent="0">
              <a:lnSpc>
                <a:spcPct val="90000"/>
              </a:lnSpc>
            </a:pPr>
            <a:endParaRPr lang="en-US" dirty="0"/>
          </a:p>
          <a:p>
            <a:pPr marL="0" indent="0">
              <a:lnSpc>
                <a:spcPct val="90000"/>
              </a:lnSpc>
            </a:pPr>
            <a:r>
              <a:rPr lang="en-US" sz="1600" dirty="0"/>
              <a:t>Strategy:</a:t>
            </a:r>
          </a:p>
          <a:p>
            <a:pPr lvl="1">
              <a:lnSpc>
                <a:spcPct val="90000"/>
              </a:lnSpc>
            </a:pPr>
            <a:r>
              <a:rPr lang="en-US" dirty="0"/>
              <a:t>Focus on the specific </a:t>
            </a:r>
            <a:r>
              <a:rPr lang="en-US" dirty="0" err="1"/>
              <a:t>behaviour</a:t>
            </a:r>
            <a:r>
              <a:rPr lang="en-US" dirty="0"/>
              <a:t> or event rather than making a statement about the person as a whole. For example, it was inconsiderate of him to leave the house a mess rather than he is inconsiderate.</a:t>
            </a:r>
          </a:p>
        </p:txBody>
      </p:sp>
      <p:pic>
        <p:nvPicPr>
          <p:cNvPr id="6" name="Picture 5">
            <a:extLst>
              <a:ext uri="{FF2B5EF4-FFF2-40B4-BE49-F238E27FC236}">
                <a16:creationId xmlns:a16="http://schemas.microsoft.com/office/drawing/2014/main" id="{04158985-52D8-47D0-9F16-DC341BF5E8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4517" y="228600"/>
            <a:ext cx="3043085" cy="2371921"/>
          </a:xfrm>
          <a:prstGeom prst="rect">
            <a:avLst/>
          </a:prstGeom>
        </p:spPr>
      </p:pic>
      <p:sp>
        <p:nvSpPr>
          <p:cNvPr id="47" name="Freeform 12">
            <a:extLst>
              <a:ext uri="{FF2B5EF4-FFF2-40B4-BE49-F238E27FC236}">
                <a16:creationId xmlns:a16="http://schemas.microsoft.com/office/drawing/2014/main" id="{7D9439D6-DEAD-4CEB-A61B-BE3D64D1B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61223"/>
            <a:ext cx="77852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91135" y="6133610"/>
            <a:ext cx="584825" cy="365125"/>
          </a:xfrm>
          <a:prstGeom prst="rect">
            <a:avLst/>
          </a:prstGeom>
        </p:spPr>
        <p:txBody>
          <a:bodyPr vert="horz" lIns="91440" tIns="45720" rIns="91440" bIns="45720" rtlCol="0" anchor="ctr">
            <a:normAutofit/>
          </a:bodyPr>
          <a:lstStyle/>
          <a:p>
            <a:pPr>
              <a:lnSpc>
                <a:spcPct val="90000"/>
              </a:lnSpc>
              <a:spcAft>
                <a:spcPts val="600"/>
              </a:spcAft>
            </a:pPr>
            <a:fld id="{1BC0325A-0064-45AC-802F-0E2F9993FC95}" type="slidenum">
              <a:rPr lang="en-US" sz="1900" smtClean="0"/>
              <a:pPr>
                <a:lnSpc>
                  <a:spcPct val="90000"/>
                </a:lnSpc>
                <a:spcAft>
                  <a:spcPts val="600"/>
                </a:spcAft>
              </a:pPr>
              <a:t>14</a:t>
            </a:fld>
            <a:endParaRPr lang="en-US" sz="1900"/>
          </a:p>
        </p:txBody>
      </p:sp>
    </p:spTree>
    <p:custDataLst>
      <p:tags r:id="rId1"/>
    </p:custDataLst>
    <p:extLst>
      <p:ext uri="{BB962C8B-B14F-4D97-AF65-F5344CB8AC3E}">
        <p14:creationId xmlns:p14="http://schemas.microsoft.com/office/powerpoint/2010/main" val="3544297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1BC0325A-0064-45AC-802F-0E2F9993FC95}" type="slidenum">
              <a:rPr lang="en-CA" smtClean="0"/>
              <a:t>15</a:t>
            </a:fld>
            <a:endParaRPr lang="en-CA"/>
          </a:p>
        </p:txBody>
      </p:sp>
      <p:sp>
        <p:nvSpPr>
          <p:cNvPr id="2" name="Title 1"/>
          <p:cNvSpPr>
            <a:spLocks noGrp="1"/>
          </p:cNvSpPr>
          <p:nvPr>
            <p:ph type="title" idx="4294967295"/>
          </p:nvPr>
        </p:nvSpPr>
        <p:spPr>
          <a:xfrm>
            <a:off x="2051720" y="595312"/>
            <a:ext cx="5040560" cy="819150"/>
          </a:xfrm>
        </p:spPr>
        <p:txBody>
          <a:bodyPr>
            <a:normAutofit/>
          </a:bodyPr>
          <a:lstStyle/>
          <a:p>
            <a:r>
              <a:rPr lang="en-CA" sz="2800" b="1" dirty="0">
                <a:solidFill>
                  <a:schemeClr val="tx1"/>
                </a:solidFill>
              </a:rPr>
              <a:t>Emotional Reasoning</a:t>
            </a:r>
          </a:p>
        </p:txBody>
      </p:sp>
      <p:sp>
        <p:nvSpPr>
          <p:cNvPr id="3" name="Content Placeholder 2"/>
          <p:cNvSpPr>
            <a:spLocks noGrp="1"/>
          </p:cNvSpPr>
          <p:nvPr>
            <p:ph sz="quarter" idx="4294967295"/>
          </p:nvPr>
        </p:nvSpPr>
        <p:spPr>
          <a:xfrm>
            <a:off x="1907704" y="1700808"/>
            <a:ext cx="6416675" cy="4489450"/>
          </a:xfrm>
        </p:spPr>
        <p:txBody>
          <a:bodyPr>
            <a:normAutofit fontScale="62500" lnSpcReduction="20000"/>
          </a:bodyPr>
          <a:lstStyle/>
          <a:p>
            <a:pPr marL="0" indent="0">
              <a:buNone/>
            </a:pPr>
            <a:r>
              <a:rPr lang="en-CA" sz="3200" dirty="0">
                <a:solidFill>
                  <a:schemeClr val="tx1"/>
                </a:solidFill>
              </a:rPr>
              <a:t>What is it?</a:t>
            </a:r>
          </a:p>
          <a:p>
            <a:pPr lvl="1"/>
            <a:r>
              <a:rPr lang="en-CA" sz="3000" dirty="0">
                <a:solidFill>
                  <a:schemeClr val="tx1"/>
                </a:solidFill>
              </a:rPr>
              <a:t>You base conclusions based on how you are feeling. In other words, you feel anxious so you think something bad is going to happen.</a:t>
            </a:r>
          </a:p>
          <a:p>
            <a:pPr marL="365760" lvl="1" indent="0">
              <a:buNone/>
            </a:pPr>
            <a:endParaRPr lang="en-CA" sz="600" dirty="0">
              <a:solidFill>
                <a:schemeClr val="tx1"/>
              </a:solidFill>
            </a:endParaRPr>
          </a:p>
          <a:p>
            <a:pPr marL="0" indent="0">
              <a:buNone/>
            </a:pPr>
            <a:r>
              <a:rPr lang="en-CA" sz="3200" dirty="0">
                <a:solidFill>
                  <a:schemeClr val="tx1"/>
                </a:solidFill>
              </a:rPr>
              <a:t>Example:</a:t>
            </a:r>
          </a:p>
          <a:p>
            <a:pPr lvl="1"/>
            <a:r>
              <a:rPr lang="en-CA" sz="3000" dirty="0">
                <a:solidFill>
                  <a:schemeClr val="tx1"/>
                </a:solidFill>
              </a:rPr>
              <a:t>“I feel so depressed. This must be the worst place to work in.”</a:t>
            </a:r>
          </a:p>
          <a:p>
            <a:pPr marL="365760" lvl="1" indent="0">
              <a:buNone/>
            </a:pPr>
            <a:endParaRPr lang="en-CA" sz="600" dirty="0">
              <a:solidFill>
                <a:schemeClr val="tx1"/>
              </a:solidFill>
            </a:endParaRPr>
          </a:p>
          <a:p>
            <a:pPr marL="0" indent="0">
              <a:buNone/>
            </a:pPr>
            <a:r>
              <a:rPr lang="en-CA" sz="3200" dirty="0">
                <a:solidFill>
                  <a:schemeClr val="tx1"/>
                </a:solidFill>
              </a:rPr>
              <a:t>Strategy:</a:t>
            </a:r>
          </a:p>
          <a:p>
            <a:pPr lvl="1"/>
            <a:r>
              <a:rPr lang="en-CA" sz="3100" dirty="0">
                <a:solidFill>
                  <a:schemeClr val="tx1"/>
                </a:solidFill>
              </a:rPr>
              <a:t>Feelings are not facts! They are feelings. They come and they go.</a:t>
            </a:r>
          </a:p>
          <a:p>
            <a:pPr lvl="1"/>
            <a:r>
              <a:rPr lang="en-CA" sz="3100" dirty="0">
                <a:solidFill>
                  <a:schemeClr val="tx1"/>
                </a:solidFill>
              </a:rPr>
              <a:t>Look to the evidence and facts of the situation rather than be guided by how you feel. </a:t>
            </a:r>
          </a:p>
        </p:txBody>
      </p:sp>
    </p:spTree>
    <p:custDataLst>
      <p:tags r:id="rId1"/>
    </p:custDataLst>
    <p:extLst>
      <p:ext uri="{BB962C8B-B14F-4D97-AF65-F5344CB8AC3E}">
        <p14:creationId xmlns:p14="http://schemas.microsoft.com/office/powerpoint/2010/main" val="1098393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5" y="1063229"/>
            <a:ext cx="6443021" cy="857250"/>
          </a:xfrm>
        </p:spPr>
        <p:txBody>
          <a:bodyPr>
            <a:normAutofit fontScale="90000"/>
          </a:bodyPr>
          <a:lstStyle/>
          <a:p>
            <a:r>
              <a:rPr lang="en-CA" b="1" dirty="0">
                <a:solidFill>
                  <a:schemeClr val="tx1"/>
                </a:solidFill>
              </a:rPr>
              <a:t>Magnification and Minimization</a:t>
            </a:r>
          </a:p>
        </p:txBody>
      </p:sp>
      <p:sp>
        <p:nvSpPr>
          <p:cNvPr id="3" name="Content Placeholder 2"/>
          <p:cNvSpPr>
            <a:spLocks noGrp="1"/>
          </p:cNvSpPr>
          <p:nvPr>
            <p:ph sz="quarter" idx="1"/>
          </p:nvPr>
        </p:nvSpPr>
        <p:spPr>
          <a:xfrm>
            <a:off x="1067890" y="2155827"/>
            <a:ext cx="6714716" cy="3232602"/>
          </a:xfrm>
        </p:spPr>
        <p:txBody>
          <a:bodyPr>
            <a:normAutofit fontScale="85000" lnSpcReduction="10000"/>
          </a:bodyPr>
          <a:lstStyle/>
          <a:p>
            <a:pPr marL="0" indent="0">
              <a:buNone/>
            </a:pPr>
            <a:r>
              <a:rPr lang="en-CA" sz="2400" dirty="0">
                <a:solidFill>
                  <a:schemeClr val="tx1"/>
                </a:solidFill>
              </a:rPr>
              <a:t>What is it?</a:t>
            </a:r>
          </a:p>
          <a:p>
            <a:pPr lvl="1"/>
            <a:r>
              <a:rPr lang="en-CA" sz="2100" dirty="0">
                <a:solidFill>
                  <a:schemeClr val="tx1"/>
                </a:solidFill>
              </a:rPr>
              <a:t>You enlarge the positive attributes of other people and shrink the positive attributes of yourself</a:t>
            </a:r>
          </a:p>
          <a:p>
            <a:pPr marL="0" indent="0">
              <a:buNone/>
            </a:pPr>
            <a:r>
              <a:rPr lang="en-CA" sz="2400" dirty="0">
                <a:solidFill>
                  <a:schemeClr val="tx1"/>
                </a:solidFill>
              </a:rPr>
              <a:t>Example</a:t>
            </a:r>
          </a:p>
          <a:p>
            <a:pPr lvl="1"/>
            <a:r>
              <a:rPr lang="en-CA" sz="2100" dirty="0">
                <a:solidFill>
                  <a:schemeClr val="tx1"/>
                </a:solidFill>
              </a:rPr>
              <a:t>“Oh that doesn’t count. I just got lucky”</a:t>
            </a:r>
          </a:p>
          <a:p>
            <a:r>
              <a:rPr lang="en-CA" sz="2400" dirty="0">
                <a:solidFill>
                  <a:schemeClr val="tx1"/>
                </a:solidFill>
              </a:rPr>
              <a:t>Strategies</a:t>
            </a:r>
          </a:p>
          <a:p>
            <a:pPr lvl="1"/>
            <a:r>
              <a:rPr lang="en-CA" sz="2100" dirty="0">
                <a:solidFill>
                  <a:schemeClr val="tx1"/>
                </a:solidFill>
              </a:rPr>
              <a:t>Give yourself credit! No really, give your self credit.</a:t>
            </a:r>
          </a:p>
          <a:p>
            <a:pPr lvl="1"/>
            <a:r>
              <a:rPr lang="en-CA" sz="2100" dirty="0">
                <a:solidFill>
                  <a:schemeClr val="tx1"/>
                </a:solidFill>
              </a:rPr>
              <a:t>Make a “success journal” and note the little successes you achieve daily</a:t>
            </a:r>
          </a:p>
        </p:txBody>
      </p:sp>
      <p:sp>
        <p:nvSpPr>
          <p:cNvPr id="4" name="Slide Number Placeholder 3"/>
          <p:cNvSpPr>
            <a:spLocks noGrp="1"/>
          </p:cNvSpPr>
          <p:nvPr>
            <p:ph type="sldNum" sz="quarter" idx="15"/>
          </p:nvPr>
        </p:nvSpPr>
        <p:spPr/>
        <p:txBody>
          <a:bodyPr/>
          <a:lstStyle/>
          <a:p>
            <a:fld id="{1BC0325A-0064-45AC-802F-0E2F9993FC95}" type="slidenum">
              <a:rPr lang="en-CA" smtClean="0"/>
              <a:t>16</a:t>
            </a:fld>
            <a:endParaRPr lang="en-CA"/>
          </a:p>
        </p:txBody>
      </p:sp>
    </p:spTree>
    <p:custDataLst>
      <p:tags r:id="rId1"/>
    </p:custDataLst>
    <p:extLst>
      <p:ext uri="{BB962C8B-B14F-4D97-AF65-F5344CB8AC3E}">
        <p14:creationId xmlns:p14="http://schemas.microsoft.com/office/powerpoint/2010/main" val="3862948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endParaRPr lang="en-CA" dirty="0"/>
          </a:p>
        </p:txBody>
      </p:sp>
      <p:sp>
        <p:nvSpPr>
          <p:cNvPr id="5" name="Slide Number Placeholder 4"/>
          <p:cNvSpPr>
            <a:spLocks noGrp="1"/>
          </p:cNvSpPr>
          <p:nvPr>
            <p:ph type="sldNum" sz="quarter" idx="12"/>
          </p:nvPr>
        </p:nvSpPr>
        <p:spPr/>
        <p:txBody>
          <a:bodyPr/>
          <a:lstStyle/>
          <a:p>
            <a:pPr>
              <a:defRPr/>
            </a:pPr>
            <a:fld id="{E4FCB254-C5BC-4968-B61B-3B245682BAA2}" type="slidenum">
              <a:rPr lang="en-CA" smtClean="0"/>
              <a:pPr>
                <a:defRPr/>
              </a:pPr>
              <a:t>17</a:t>
            </a:fld>
            <a:endParaRPr lang="en-CA"/>
          </a:p>
        </p:txBody>
      </p:sp>
      <p:sp>
        <p:nvSpPr>
          <p:cNvPr id="2" name="Title 1"/>
          <p:cNvSpPr>
            <a:spLocks noGrp="1"/>
          </p:cNvSpPr>
          <p:nvPr>
            <p:ph type="title" idx="4294967295"/>
          </p:nvPr>
        </p:nvSpPr>
        <p:spPr>
          <a:xfrm>
            <a:off x="1907704" y="667865"/>
            <a:ext cx="4356844" cy="604959"/>
          </a:xfrm>
        </p:spPr>
        <p:txBody>
          <a:bodyPr>
            <a:normAutofit/>
          </a:bodyPr>
          <a:lstStyle/>
          <a:p>
            <a:pPr fontAlgn="auto">
              <a:spcAft>
                <a:spcPts val="0"/>
              </a:spcAft>
              <a:defRPr/>
            </a:pPr>
            <a:r>
              <a:rPr lang="en-CA" sz="2800" b="1" dirty="0">
                <a:solidFill>
                  <a:schemeClr val="tx1"/>
                </a:solidFill>
              </a:rPr>
              <a:t>Relaxation</a:t>
            </a:r>
          </a:p>
        </p:txBody>
      </p:sp>
      <p:sp>
        <p:nvSpPr>
          <p:cNvPr id="3" name="Content Placeholder 2"/>
          <p:cNvSpPr>
            <a:spLocks noGrp="1"/>
          </p:cNvSpPr>
          <p:nvPr>
            <p:ph idx="4294967295"/>
          </p:nvPr>
        </p:nvSpPr>
        <p:spPr>
          <a:xfrm>
            <a:off x="1475657" y="1628801"/>
            <a:ext cx="6768752" cy="3672408"/>
          </a:xfrm>
        </p:spPr>
        <p:txBody>
          <a:bodyPr rtlCol="0">
            <a:normAutofit/>
          </a:bodyPr>
          <a:lstStyle/>
          <a:p>
            <a:pPr marL="0" indent="0" algn="ctr" fontAlgn="auto">
              <a:buFont typeface="Calibri" pitchFamily="34" charset="0"/>
              <a:buNone/>
              <a:defRPr/>
            </a:pPr>
            <a:r>
              <a:rPr lang="en-CA" sz="2000" b="1" dirty="0">
                <a:solidFill>
                  <a:schemeClr val="tx1"/>
                </a:solidFill>
              </a:rPr>
              <a:t>Progressive Muscle Relaxation</a:t>
            </a:r>
          </a:p>
          <a:p>
            <a:pPr marL="187325" indent="0" fontAlgn="auto">
              <a:buNone/>
              <a:defRPr/>
            </a:pPr>
            <a:endParaRPr lang="en-CA" dirty="0">
              <a:solidFill>
                <a:schemeClr val="tx1"/>
              </a:solidFill>
            </a:endParaRPr>
          </a:p>
          <a:p>
            <a:pPr marL="187325" indent="0" fontAlgn="auto">
              <a:buNone/>
              <a:defRPr/>
            </a:pPr>
            <a:r>
              <a:rPr lang="en-CA" dirty="0">
                <a:solidFill>
                  <a:schemeClr val="tx1"/>
                </a:solidFill>
              </a:rPr>
              <a:t>This technique is to start from your toes and go all the way up to you head - tensing and releasing one muscle group at a time.</a:t>
            </a:r>
          </a:p>
          <a:p>
            <a:pPr marL="0" indent="0" fontAlgn="auto">
              <a:buNone/>
              <a:defRPr/>
            </a:pPr>
            <a:r>
              <a:rPr lang="en-CA" dirty="0">
                <a:solidFill>
                  <a:schemeClr val="tx1"/>
                </a:solidFill>
              </a:rPr>
              <a:t>	When practicing it is important to:</a:t>
            </a:r>
          </a:p>
          <a:p>
            <a:pPr marL="384048" lvl="1" indent="-182880" fontAlgn="auto">
              <a:defRPr/>
            </a:pPr>
            <a:r>
              <a:rPr lang="en-CA" sz="1800" dirty="0">
                <a:solidFill>
                  <a:schemeClr val="tx1"/>
                </a:solidFill>
              </a:rPr>
              <a:t>Differentiate between muscle groups.</a:t>
            </a:r>
          </a:p>
          <a:p>
            <a:pPr marL="384048" lvl="1" indent="-182880" fontAlgn="auto">
              <a:defRPr/>
            </a:pPr>
            <a:r>
              <a:rPr lang="en-CA" sz="1800" dirty="0">
                <a:solidFill>
                  <a:schemeClr val="tx1"/>
                </a:solidFill>
              </a:rPr>
              <a:t>Learn how to both tense and relax muscle groups.</a:t>
            </a:r>
          </a:p>
          <a:p>
            <a:pPr marL="384048" lvl="1" indent="-182880" fontAlgn="auto">
              <a:defRPr/>
            </a:pPr>
            <a:r>
              <a:rPr lang="en-CA" sz="1800" dirty="0">
                <a:solidFill>
                  <a:schemeClr val="tx1"/>
                </a:solidFill>
              </a:rPr>
              <a:t>Practice, practice, practice!</a:t>
            </a:r>
          </a:p>
        </p:txBody>
      </p:sp>
    </p:spTree>
    <p:custDataLst>
      <p:tags r:id="rId1"/>
    </p:custDataLst>
    <p:extLst>
      <p:ext uri="{BB962C8B-B14F-4D97-AF65-F5344CB8AC3E}">
        <p14:creationId xmlns:p14="http://schemas.microsoft.com/office/powerpoint/2010/main" val="396765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E4FCB254-C5BC-4968-B61B-3B245682BAA2}" type="slidenum">
              <a:rPr lang="en-CA" smtClean="0"/>
              <a:pPr>
                <a:defRPr/>
              </a:pPr>
              <a:t>18</a:t>
            </a:fld>
            <a:endParaRPr lang="en-CA"/>
          </a:p>
        </p:txBody>
      </p:sp>
      <p:sp>
        <p:nvSpPr>
          <p:cNvPr id="2" name="Title 1"/>
          <p:cNvSpPr>
            <a:spLocks noGrp="1"/>
          </p:cNvSpPr>
          <p:nvPr>
            <p:ph type="title" idx="4294967295"/>
          </p:nvPr>
        </p:nvSpPr>
        <p:spPr>
          <a:xfrm>
            <a:off x="1691680" y="476251"/>
            <a:ext cx="5274270" cy="676658"/>
          </a:xfrm>
        </p:spPr>
        <p:txBody>
          <a:bodyPr>
            <a:normAutofit/>
          </a:bodyPr>
          <a:lstStyle/>
          <a:p>
            <a:pPr fontAlgn="auto">
              <a:spcAft>
                <a:spcPts val="0"/>
              </a:spcAft>
              <a:defRPr/>
            </a:pPr>
            <a:r>
              <a:rPr lang="en-CA" sz="2800" b="1" dirty="0">
                <a:solidFill>
                  <a:schemeClr val="tx1"/>
                </a:solidFill>
              </a:rPr>
              <a:t>Relaxation</a:t>
            </a:r>
          </a:p>
        </p:txBody>
      </p:sp>
      <p:sp>
        <p:nvSpPr>
          <p:cNvPr id="3" name="Content Placeholder 2"/>
          <p:cNvSpPr>
            <a:spLocks noGrp="1"/>
          </p:cNvSpPr>
          <p:nvPr>
            <p:ph idx="4294967295"/>
          </p:nvPr>
        </p:nvSpPr>
        <p:spPr>
          <a:xfrm>
            <a:off x="2123728" y="1297040"/>
            <a:ext cx="6183014" cy="5112568"/>
          </a:xfrm>
        </p:spPr>
        <p:txBody>
          <a:bodyPr rtlCol="0">
            <a:normAutofit lnSpcReduction="10000"/>
          </a:bodyPr>
          <a:lstStyle/>
          <a:p>
            <a:pPr marL="0" indent="0" fontAlgn="auto">
              <a:buFont typeface="Calibri" pitchFamily="34" charset="0"/>
              <a:buNone/>
              <a:defRPr/>
            </a:pPr>
            <a:r>
              <a:rPr lang="en-CA" sz="2800" b="1" dirty="0">
                <a:solidFill>
                  <a:schemeClr val="tx1"/>
                </a:solidFill>
              </a:rPr>
              <a:t>Deep Breathing</a:t>
            </a:r>
          </a:p>
          <a:p>
            <a:pPr marL="91440" indent="-91440" fontAlgn="auto">
              <a:defRPr/>
            </a:pPr>
            <a:r>
              <a:rPr lang="en-CA" sz="2000" dirty="0">
                <a:solidFill>
                  <a:schemeClr val="tx1"/>
                </a:solidFill>
              </a:rPr>
              <a:t>The most important thing is to </a:t>
            </a:r>
            <a:r>
              <a:rPr lang="en-CA" sz="2000" b="1" dirty="0">
                <a:solidFill>
                  <a:schemeClr val="tx1"/>
                </a:solidFill>
              </a:rPr>
              <a:t>notice </a:t>
            </a:r>
            <a:r>
              <a:rPr lang="en-CA" sz="2000" dirty="0">
                <a:solidFill>
                  <a:schemeClr val="tx1"/>
                </a:solidFill>
              </a:rPr>
              <a:t>when you are holding your breath or are breathing too quickly or shallowly. Once you notice, try the following:</a:t>
            </a:r>
          </a:p>
          <a:p>
            <a:pPr marL="384048" lvl="1" indent="-182880" fontAlgn="auto">
              <a:defRPr/>
            </a:pPr>
            <a:r>
              <a:rPr lang="en-CA" dirty="0">
                <a:solidFill>
                  <a:schemeClr val="tx1"/>
                </a:solidFill>
              </a:rPr>
              <a:t>Timed breathing – breath in for 5 and out for 5 or in for 4, hold for 2 out for 6</a:t>
            </a:r>
          </a:p>
          <a:p>
            <a:pPr marL="384048" lvl="1" indent="-182880" fontAlgn="auto">
              <a:defRPr/>
            </a:pPr>
            <a:r>
              <a:rPr lang="en-CA" dirty="0">
                <a:solidFill>
                  <a:schemeClr val="tx1"/>
                </a:solidFill>
              </a:rPr>
              <a:t>Resistance breathing – add resistance to the exhale by pursing lips, using your nose or using your tongue to restrict air flow</a:t>
            </a:r>
          </a:p>
          <a:p>
            <a:pPr marL="384048" lvl="1" indent="-182880" fontAlgn="auto">
              <a:defRPr/>
            </a:pPr>
            <a:r>
              <a:rPr lang="en-CA" dirty="0">
                <a:solidFill>
                  <a:schemeClr val="tx1"/>
                </a:solidFill>
              </a:rPr>
              <a:t>Meditative breathing – choose a phrase on the inhale (ex. peace) and one on the exhale (ex. love)</a:t>
            </a:r>
          </a:p>
          <a:p>
            <a:pPr marL="0" indent="0" algn="ctr" fontAlgn="auto">
              <a:buFont typeface="Calibri" pitchFamily="34" charset="0"/>
              <a:buNone/>
              <a:defRPr/>
            </a:pPr>
            <a:endParaRPr lang="en-CA" sz="2200" b="1" dirty="0">
              <a:solidFill>
                <a:schemeClr val="tx1"/>
              </a:solidFill>
            </a:endParaRPr>
          </a:p>
          <a:p>
            <a:pPr marL="0" indent="0" algn="ctr" fontAlgn="auto">
              <a:buFont typeface="Calibri" pitchFamily="34" charset="0"/>
              <a:buNone/>
              <a:defRPr/>
            </a:pPr>
            <a:r>
              <a:rPr lang="en-CA" sz="2200" b="1" dirty="0">
                <a:solidFill>
                  <a:schemeClr val="tx1"/>
                </a:solidFill>
              </a:rPr>
              <a:t>Do whichever works for you, It becomes easier with practice!</a:t>
            </a:r>
          </a:p>
        </p:txBody>
      </p:sp>
    </p:spTree>
    <p:custDataLst>
      <p:tags r:id="rId1"/>
    </p:custDataLst>
    <p:extLst>
      <p:ext uri="{BB962C8B-B14F-4D97-AF65-F5344CB8AC3E}">
        <p14:creationId xmlns:p14="http://schemas.microsoft.com/office/powerpoint/2010/main" val="3126912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89074" y="533731"/>
            <a:ext cx="6971357" cy="663021"/>
          </a:xfrm>
        </p:spPr>
        <p:txBody>
          <a:bodyPr>
            <a:normAutofit fontScale="90000"/>
          </a:bodyPr>
          <a:lstStyle/>
          <a:p>
            <a:pPr algn="ctr"/>
            <a:r>
              <a:rPr lang="en-CA" sz="2800" b="1" dirty="0">
                <a:solidFill>
                  <a:schemeClr val="tx1"/>
                </a:solidFill>
              </a:rPr>
              <a:t>10 Modules also include the following Topics!</a:t>
            </a:r>
          </a:p>
        </p:txBody>
      </p:sp>
      <p:sp>
        <p:nvSpPr>
          <p:cNvPr id="3" name="Content Placeholder 2"/>
          <p:cNvSpPr>
            <a:spLocks noGrp="1"/>
          </p:cNvSpPr>
          <p:nvPr>
            <p:ph idx="4294967295"/>
          </p:nvPr>
        </p:nvSpPr>
        <p:spPr>
          <a:xfrm>
            <a:off x="1230335" y="1844825"/>
            <a:ext cx="7488833" cy="3744415"/>
          </a:xfrm>
        </p:spPr>
        <p:txBody>
          <a:bodyPr>
            <a:noAutofit/>
          </a:bodyPr>
          <a:lstStyle/>
          <a:p>
            <a:pPr marL="715518" lvl="1" indent="-514350">
              <a:buAutoNum type="arabicPeriod"/>
            </a:pPr>
            <a:r>
              <a:rPr lang="en-CA" sz="2000" u="sng" dirty="0">
                <a:solidFill>
                  <a:schemeClr val="tx1"/>
                </a:solidFill>
              </a:rPr>
              <a:t>Self Compassion</a:t>
            </a:r>
          </a:p>
          <a:p>
            <a:pPr marL="715518" lvl="1" indent="-514350">
              <a:buAutoNum type="arabicPeriod"/>
            </a:pPr>
            <a:r>
              <a:rPr lang="en-CA" sz="2000" u="sng" dirty="0">
                <a:solidFill>
                  <a:schemeClr val="tx1"/>
                </a:solidFill>
              </a:rPr>
              <a:t>Assertiveness </a:t>
            </a:r>
            <a:r>
              <a:rPr lang="en-CA" sz="2000" i="1" dirty="0"/>
              <a:t>	</a:t>
            </a:r>
            <a:endParaRPr lang="en-CA" sz="2000" i="1" dirty="0">
              <a:solidFill>
                <a:schemeClr val="tx1"/>
              </a:solidFill>
            </a:endParaRPr>
          </a:p>
          <a:p>
            <a:pPr marL="715518" lvl="1" indent="-514350">
              <a:buAutoNum type="arabicPeriod"/>
            </a:pPr>
            <a:r>
              <a:rPr lang="en-CA" sz="2000" u="sng" dirty="0">
                <a:solidFill>
                  <a:schemeClr val="tx1"/>
                </a:solidFill>
              </a:rPr>
              <a:t>Behavioural Activeness</a:t>
            </a:r>
          </a:p>
          <a:p>
            <a:pPr marL="715518" lvl="1" indent="-514350">
              <a:buAutoNum type="arabicPeriod"/>
            </a:pPr>
            <a:r>
              <a:rPr lang="en-CA" sz="2000" u="sng" dirty="0">
                <a:solidFill>
                  <a:schemeClr val="tx1"/>
                </a:solidFill>
              </a:rPr>
              <a:t>Cycle of Depression</a:t>
            </a:r>
          </a:p>
          <a:p>
            <a:pPr marL="715518" lvl="1" indent="-514350">
              <a:buAutoNum type="arabicPeriod"/>
            </a:pPr>
            <a:r>
              <a:rPr lang="en-CA" sz="2000" u="sng" dirty="0">
                <a:solidFill>
                  <a:schemeClr val="tx1"/>
                </a:solidFill>
              </a:rPr>
              <a:t>Cycle of Anxiety</a:t>
            </a:r>
          </a:p>
          <a:p>
            <a:pPr marL="715518" lvl="1" indent="-514350">
              <a:buAutoNum type="arabicPeriod"/>
            </a:pPr>
            <a:r>
              <a:rPr lang="en-US" sz="2000" u="sng" dirty="0">
                <a:solidFill>
                  <a:schemeClr val="tx1"/>
                </a:solidFill>
              </a:rPr>
              <a:t>T</a:t>
            </a:r>
            <a:r>
              <a:rPr lang="en-CA" sz="2000" u="sng" dirty="0" err="1">
                <a:solidFill>
                  <a:schemeClr val="tx1"/>
                </a:solidFill>
              </a:rPr>
              <a:t>hought</a:t>
            </a:r>
            <a:r>
              <a:rPr lang="en-CA" sz="2000" u="sng" dirty="0">
                <a:solidFill>
                  <a:schemeClr val="tx1"/>
                </a:solidFill>
              </a:rPr>
              <a:t> Development</a:t>
            </a:r>
          </a:p>
          <a:p>
            <a:pPr marL="715518" lvl="1" indent="-514350">
              <a:buAutoNum type="arabicPeriod"/>
            </a:pPr>
            <a:r>
              <a:rPr lang="en-CA" sz="2000" u="sng" dirty="0">
                <a:solidFill>
                  <a:schemeClr val="tx1"/>
                </a:solidFill>
              </a:rPr>
              <a:t>Fear</a:t>
            </a:r>
          </a:p>
          <a:p>
            <a:pPr marL="715518" lvl="1" indent="-514350">
              <a:buAutoNum type="arabicPeriod"/>
            </a:pPr>
            <a:r>
              <a:rPr lang="en-US" sz="2000" u="sng" dirty="0">
                <a:solidFill>
                  <a:schemeClr val="tx1"/>
                </a:solidFill>
              </a:rPr>
              <a:t>S</a:t>
            </a:r>
            <a:r>
              <a:rPr lang="en-CA" sz="2000" u="sng" dirty="0">
                <a:solidFill>
                  <a:schemeClr val="tx1"/>
                </a:solidFill>
              </a:rPr>
              <a:t>kill Developments</a:t>
            </a:r>
          </a:p>
          <a:p>
            <a:pPr marL="201168" lvl="1" indent="0">
              <a:buNone/>
            </a:pPr>
            <a:endParaRPr lang="en-CA" sz="2000" u="sng" dirty="0">
              <a:solidFill>
                <a:schemeClr val="tx1"/>
              </a:solidFill>
            </a:endParaRPr>
          </a:p>
        </p:txBody>
      </p:sp>
      <p:sp>
        <p:nvSpPr>
          <p:cNvPr id="4" name="Content Placeholder 2">
            <a:extLst>
              <a:ext uri="{FF2B5EF4-FFF2-40B4-BE49-F238E27FC236}">
                <a16:creationId xmlns:a16="http://schemas.microsoft.com/office/drawing/2014/main" id="{7F1FB1D8-B4AF-4634-BA46-E362D2F80928}"/>
              </a:ext>
            </a:extLst>
          </p:cNvPr>
          <p:cNvSpPr txBox="1">
            <a:spLocks/>
          </p:cNvSpPr>
          <p:nvPr/>
        </p:nvSpPr>
        <p:spPr>
          <a:xfrm>
            <a:off x="1115616" y="5820214"/>
            <a:ext cx="7488833" cy="50405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201168" lvl="1" indent="0">
              <a:buFont typeface="Wingdings 3" charset="2"/>
              <a:buNone/>
            </a:pPr>
            <a:endParaRPr lang="en-CA" sz="1200" u="sng" dirty="0">
              <a:solidFill>
                <a:schemeClr val="tx1"/>
              </a:solidFill>
            </a:endParaRPr>
          </a:p>
        </p:txBody>
      </p:sp>
    </p:spTree>
    <p:custDataLst>
      <p:tags r:id="rId1"/>
    </p:custDataLst>
    <p:extLst>
      <p:ext uri="{BB962C8B-B14F-4D97-AF65-F5344CB8AC3E}">
        <p14:creationId xmlns:p14="http://schemas.microsoft.com/office/powerpoint/2010/main" val="3793466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8FB50B-2D28-4D8E-B438-C6CA4F4B5D1C}"/>
              </a:ext>
            </a:extLst>
          </p:cNvPr>
          <p:cNvSpPr>
            <a:spLocks noGrp="1"/>
          </p:cNvSpPr>
          <p:nvPr>
            <p:ph type="sldNum" sz="quarter" idx="12"/>
          </p:nvPr>
        </p:nvSpPr>
        <p:spPr/>
        <p:txBody>
          <a:bodyPr/>
          <a:lstStyle/>
          <a:p>
            <a:fld id="{1BC0325A-0064-45AC-802F-0E2F9993FC95}" type="slidenum">
              <a:rPr lang="en-CA" smtClean="0"/>
              <a:t>20</a:t>
            </a:fld>
            <a:endParaRPr lang="en-CA"/>
          </a:p>
        </p:txBody>
      </p:sp>
      <p:sp>
        <p:nvSpPr>
          <p:cNvPr id="2" name="Title 1"/>
          <p:cNvSpPr>
            <a:spLocks noGrp="1"/>
          </p:cNvSpPr>
          <p:nvPr>
            <p:ph type="title" idx="4294967295"/>
          </p:nvPr>
        </p:nvSpPr>
        <p:spPr>
          <a:xfrm>
            <a:off x="1907704" y="332656"/>
            <a:ext cx="6964362" cy="1201737"/>
          </a:xfrm>
        </p:spPr>
        <p:txBody>
          <a:bodyPr/>
          <a:lstStyle/>
          <a:p>
            <a:r>
              <a:rPr lang="en-CA" dirty="0">
                <a:solidFill>
                  <a:schemeClr val="tx1"/>
                </a:solidFill>
              </a:rPr>
              <a:t>Mindfulness</a:t>
            </a:r>
          </a:p>
        </p:txBody>
      </p:sp>
      <p:sp>
        <p:nvSpPr>
          <p:cNvPr id="3" name="Content Placeholder 2"/>
          <p:cNvSpPr>
            <a:spLocks noGrp="1"/>
          </p:cNvSpPr>
          <p:nvPr>
            <p:ph idx="4294967295"/>
          </p:nvPr>
        </p:nvSpPr>
        <p:spPr>
          <a:xfrm>
            <a:off x="2483768" y="5468165"/>
            <a:ext cx="5328592" cy="1080120"/>
          </a:xfrm>
        </p:spPr>
        <p:txBody>
          <a:bodyPr/>
          <a:lstStyle/>
          <a:p>
            <a:r>
              <a:rPr lang="en-CA" sz="1400" dirty="0">
                <a:solidFill>
                  <a:srgbClr val="00B050"/>
                </a:solidFill>
                <a:hlinkClick r:id="rId3"/>
              </a:rPr>
              <a:t>https://www.youtube.com/watch?v=qzR62JJCMBQ</a:t>
            </a:r>
            <a:endParaRPr lang="en-CA" sz="1400" dirty="0">
              <a:solidFill>
                <a:srgbClr val="00B050"/>
              </a:solidFill>
            </a:endParaRPr>
          </a:p>
          <a:p>
            <a:r>
              <a:rPr lang="en-CA" sz="1400" dirty="0">
                <a:solidFill>
                  <a:srgbClr val="00B050"/>
                </a:solidFill>
                <a:hlinkClick r:id="rId4"/>
              </a:rPr>
              <a:t>https://www.youtube.com/watch?v=-2zdUXve6fQ</a:t>
            </a:r>
            <a:endParaRPr lang="en-CA" sz="1400" dirty="0">
              <a:solidFill>
                <a:srgbClr val="00B050"/>
              </a:solidFill>
            </a:endParaRPr>
          </a:p>
          <a:p>
            <a:r>
              <a:rPr lang="en-CA" sz="1400" dirty="0">
                <a:solidFill>
                  <a:srgbClr val="00B050"/>
                </a:solidFill>
                <a:hlinkClick r:id="rId5"/>
              </a:rPr>
              <a:t>https://www.youtube.com/watch?v=_iGWdUTifIQ</a:t>
            </a:r>
            <a:endParaRPr lang="en-CA" sz="1400" dirty="0">
              <a:solidFill>
                <a:srgbClr val="00B050"/>
              </a:solidFill>
            </a:endParaRPr>
          </a:p>
          <a:p>
            <a:endParaRPr lang="en-CA" sz="3200" dirty="0">
              <a:solidFill>
                <a:srgbClr val="00B050"/>
              </a:solidFill>
            </a:endParaRPr>
          </a:p>
        </p:txBody>
      </p:sp>
      <p:pic>
        <p:nvPicPr>
          <p:cNvPr id="6" name="Picture 5">
            <a:extLst>
              <a:ext uri="{FF2B5EF4-FFF2-40B4-BE49-F238E27FC236}">
                <a16:creationId xmlns:a16="http://schemas.microsoft.com/office/drawing/2014/main" id="{5BD8A93A-5504-4CB6-8AE3-17B511BACD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91680" y="1052736"/>
            <a:ext cx="6408712" cy="4320480"/>
          </a:xfrm>
          <a:prstGeom prst="rect">
            <a:avLst/>
          </a:prstGeom>
        </p:spPr>
      </p:pic>
    </p:spTree>
    <p:custDataLst>
      <p:tags r:id="rId1"/>
    </p:custDataLst>
    <p:extLst>
      <p:ext uri="{BB962C8B-B14F-4D97-AF65-F5344CB8AC3E}">
        <p14:creationId xmlns:p14="http://schemas.microsoft.com/office/powerpoint/2010/main" val="1984767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FF37A-68C8-4D17-9B0C-23BF385889E6}"/>
              </a:ext>
            </a:extLst>
          </p:cNvPr>
          <p:cNvSpPr>
            <a:spLocks noGrp="1"/>
          </p:cNvSpPr>
          <p:nvPr>
            <p:ph type="title"/>
          </p:nvPr>
        </p:nvSpPr>
        <p:spPr/>
        <p:txBody>
          <a:bodyPr/>
          <a:lstStyle/>
          <a:p>
            <a:r>
              <a:rPr lang="en-US" dirty="0"/>
              <a:t>Next Step!</a:t>
            </a:r>
            <a:endParaRPr lang="en-CA" dirty="0"/>
          </a:p>
        </p:txBody>
      </p:sp>
      <p:sp>
        <p:nvSpPr>
          <p:cNvPr id="3" name="Content Placeholder 2">
            <a:extLst>
              <a:ext uri="{FF2B5EF4-FFF2-40B4-BE49-F238E27FC236}">
                <a16:creationId xmlns:a16="http://schemas.microsoft.com/office/drawing/2014/main" id="{9C1E0497-E0B9-4808-ADF7-C9B2F0F9D959}"/>
              </a:ext>
            </a:extLst>
          </p:cNvPr>
          <p:cNvSpPr>
            <a:spLocks noGrp="1"/>
          </p:cNvSpPr>
          <p:nvPr>
            <p:ph idx="1"/>
          </p:nvPr>
        </p:nvSpPr>
        <p:spPr>
          <a:xfrm>
            <a:off x="1942415" y="1484784"/>
            <a:ext cx="6591985" cy="2305519"/>
          </a:xfrm>
        </p:spPr>
        <p:txBody>
          <a:bodyPr>
            <a:normAutofit lnSpcReduction="10000"/>
          </a:bodyPr>
          <a:lstStyle/>
          <a:p>
            <a:r>
              <a:rPr lang="en-US" b="1" dirty="0"/>
              <a:t>Participant Workbook</a:t>
            </a:r>
          </a:p>
          <a:p>
            <a:r>
              <a:rPr lang="en-US" b="1" dirty="0"/>
              <a:t>Trainer Manual</a:t>
            </a:r>
          </a:p>
          <a:p>
            <a:r>
              <a:rPr lang="en-US" b="1" dirty="0"/>
              <a:t>Contact- LERN</a:t>
            </a:r>
          </a:p>
          <a:p>
            <a:r>
              <a:rPr lang="en-US" b="1" dirty="0"/>
              <a:t>Experienced PDCBT Facilitator to train your Trainee</a:t>
            </a:r>
          </a:p>
          <a:p>
            <a:r>
              <a:rPr lang="en-US" b="1" dirty="0"/>
              <a:t>Certification for Trainee </a:t>
            </a:r>
          </a:p>
          <a:p>
            <a:r>
              <a:rPr lang="en-US" b="1" dirty="0"/>
              <a:t>Facilitator available for on-going Support   </a:t>
            </a:r>
            <a:endParaRPr lang="en-CA" b="1" dirty="0"/>
          </a:p>
        </p:txBody>
      </p:sp>
      <p:sp>
        <p:nvSpPr>
          <p:cNvPr id="4" name="Footer Placeholder 3">
            <a:extLst>
              <a:ext uri="{FF2B5EF4-FFF2-40B4-BE49-F238E27FC236}">
                <a16:creationId xmlns:a16="http://schemas.microsoft.com/office/drawing/2014/main" id="{87EE994C-164D-4B1B-BE62-ADCFBA1DB42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3A1F200-7C1F-4D7D-B602-479516C6714F}"/>
              </a:ext>
            </a:extLst>
          </p:cNvPr>
          <p:cNvSpPr>
            <a:spLocks noGrp="1"/>
          </p:cNvSpPr>
          <p:nvPr>
            <p:ph type="sldNum" sz="quarter" idx="12"/>
          </p:nvPr>
        </p:nvSpPr>
        <p:spPr/>
        <p:txBody>
          <a:bodyPr/>
          <a:lstStyle/>
          <a:p>
            <a:fld id="{4C59BE04-FFA2-4EDC-AD81-3F2CED0969AD}" type="slidenum">
              <a:rPr lang="en-CA" smtClean="0"/>
              <a:t>21</a:t>
            </a:fld>
            <a:endParaRPr lang="en-CA"/>
          </a:p>
        </p:txBody>
      </p:sp>
      <p:sp>
        <p:nvSpPr>
          <p:cNvPr id="6" name="Rectangle 5">
            <a:extLst>
              <a:ext uri="{FF2B5EF4-FFF2-40B4-BE49-F238E27FC236}">
                <a16:creationId xmlns:a16="http://schemas.microsoft.com/office/drawing/2014/main" id="{EFCAED84-BEFF-4834-BACF-5AB4D006679F}"/>
              </a:ext>
            </a:extLst>
          </p:cNvPr>
          <p:cNvSpPr/>
          <p:nvPr/>
        </p:nvSpPr>
        <p:spPr>
          <a:xfrm>
            <a:off x="1676880" y="4227290"/>
            <a:ext cx="6840760" cy="646331"/>
          </a:xfrm>
          <a:prstGeom prst="rect">
            <a:avLst/>
          </a:prstGeom>
        </p:spPr>
        <p:txBody>
          <a:bodyPr wrap="square">
            <a:spAutoFit/>
          </a:bodyPr>
          <a:lstStyle/>
          <a:p>
            <a:r>
              <a:rPr lang="en-CA" sz="3600" dirty="0"/>
              <a:t>How we Contact each other!</a:t>
            </a:r>
          </a:p>
        </p:txBody>
      </p:sp>
      <p:sp>
        <p:nvSpPr>
          <p:cNvPr id="7" name="Rectangle 6">
            <a:extLst>
              <a:ext uri="{FF2B5EF4-FFF2-40B4-BE49-F238E27FC236}">
                <a16:creationId xmlns:a16="http://schemas.microsoft.com/office/drawing/2014/main" id="{C45DF7BC-3CFF-4CF1-B126-049BF8CFA753}"/>
              </a:ext>
            </a:extLst>
          </p:cNvPr>
          <p:cNvSpPr/>
          <p:nvPr/>
        </p:nvSpPr>
        <p:spPr>
          <a:xfrm>
            <a:off x="1676880" y="5078907"/>
            <a:ext cx="6840760" cy="646331"/>
          </a:xfrm>
          <a:prstGeom prst="rect">
            <a:avLst/>
          </a:prstGeom>
        </p:spPr>
        <p:txBody>
          <a:bodyPr wrap="square">
            <a:spAutoFit/>
          </a:bodyPr>
          <a:lstStyle/>
          <a:p>
            <a:pPr>
              <a:buFont typeface="Arial" panose="020B0604020202020204" pitchFamily="34" charset="0"/>
              <a:buChar char="•"/>
            </a:pPr>
            <a:r>
              <a:rPr lang="en-CA" dirty="0"/>
              <a:t>Please contact Arif Majeed at </a:t>
            </a:r>
            <a:r>
              <a:rPr lang="en-CA" dirty="0">
                <a:solidFill>
                  <a:srgbClr val="FF0000"/>
                </a:solidFill>
              </a:rPr>
              <a:t>705-494-4774 ext. 225 </a:t>
            </a:r>
          </a:p>
          <a:p>
            <a:pPr>
              <a:buFont typeface="Arial" panose="020B0604020202020204" pitchFamily="34" charset="0"/>
              <a:buChar char="•"/>
            </a:pPr>
            <a:r>
              <a:rPr lang="en-US" dirty="0">
                <a:solidFill>
                  <a:srgbClr val="FF0000"/>
                </a:solidFill>
              </a:rPr>
              <a:t>O</a:t>
            </a:r>
            <a:r>
              <a:rPr lang="en-CA" dirty="0">
                <a:solidFill>
                  <a:srgbClr val="FF0000"/>
                </a:solidFill>
              </a:rPr>
              <a:t>r e-mail: arif.majeed@pepplace.org</a:t>
            </a:r>
            <a:endParaRPr lang="en-CA" dirty="0"/>
          </a:p>
        </p:txBody>
      </p:sp>
    </p:spTree>
    <p:extLst>
      <p:ext uri="{BB962C8B-B14F-4D97-AF65-F5344CB8AC3E}">
        <p14:creationId xmlns:p14="http://schemas.microsoft.com/office/powerpoint/2010/main" val="995423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C055-1ACF-4C60-A6BC-358DACC97599}"/>
              </a:ext>
            </a:extLst>
          </p:cNvPr>
          <p:cNvSpPr>
            <a:spLocks noGrp="1"/>
          </p:cNvSpPr>
          <p:nvPr>
            <p:ph type="title"/>
          </p:nvPr>
        </p:nvSpPr>
        <p:spPr>
          <a:xfrm>
            <a:off x="2030923" y="2242475"/>
            <a:ext cx="6069469" cy="2459360"/>
          </a:xfrm>
        </p:spPr>
        <p:txBody>
          <a:bodyPr>
            <a:normAutofit fontScale="90000"/>
          </a:bodyPr>
          <a:lstStyle/>
          <a:p>
            <a:pPr marL="285750" indent="-285750">
              <a:buFont typeface="Wingdings" panose="05000000000000000000" pitchFamily="2" charset="2"/>
              <a:buChar char="q"/>
            </a:pPr>
            <a:r>
              <a:rPr lang="en-CA" sz="1600" dirty="0">
                <a:latin typeface="Arial Narrow" panose="020B0606020202030204" pitchFamily="34" charset="0"/>
              </a:rPr>
              <a:t>“</a:t>
            </a:r>
            <a:r>
              <a:rPr lang="en-CA" sz="1600" dirty="0">
                <a:solidFill>
                  <a:schemeClr val="accent6">
                    <a:lumMod val="75000"/>
                  </a:schemeClr>
                </a:solidFill>
                <a:latin typeface="Arial Narrow" panose="020B0606020202030204" pitchFamily="34" charset="0"/>
              </a:rPr>
              <a:t>I attended the PDCBT program held at People for Equal Partnership in Mental Health. I learned so many new skills that were practical and enjoyable to apply to every day life. PDCBT helped me recognize my thinking patterns and how to manage my thoughts when things become negative. I learned so much about myself and I feel this group will help me continue to grow.</a:t>
            </a:r>
            <a:br>
              <a:rPr lang="en-CA" sz="1600" dirty="0">
                <a:solidFill>
                  <a:schemeClr val="accent6">
                    <a:lumMod val="75000"/>
                  </a:schemeClr>
                </a:solidFill>
                <a:latin typeface="Arial Narrow" panose="020B0606020202030204" pitchFamily="34" charset="0"/>
              </a:rPr>
            </a:br>
            <a:r>
              <a:rPr lang="en-CA" sz="1600" dirty="0">
                <a:solidFill>
                  <a:schemeClr val="accent6">
                    <a:lumMod val="75000"/>
                  </a:schemeClr>
                </a:solidFill>
                <a:latin typeface="Arial Narrow" panose="020B0606020202030204" pitchFamily="34" charset="0"/>
              </a:rPr>
              <a:t>Our instructor was helpful, honest and inspiring. She always encouraged us to have self acceptance and helped me realize I'm never alone. </a:t>
            </a:r>
            <a:br>
              <a:rPr lang="en-CA" sz="1600" dirty="0">
                <a:solidFill>
                  <a:schemeClr val="accent6">
                    <a:lumMod val="75000"/>
                  </a:schemeClr>
                </a:solidFill>
                <a:latin typeface="Arial Narrow" panose="020B0606020202030204" pitchFamily="34" charset="0"/>
              </a:rPr>
            </a:br>
            <a:r>
              <a:rPr lang="en-CA" sz="1600" dirty="0">
                <a:solidFill>
                  <a:schemeClr val="accent6">
                    <a:lumMod val="75000"/>
                  </a:schemeClr>
                </a:solidFill>
                <a:latin typeface="Arial Narrow" panose="020B0606020202030204" pitchFamily="34" charset="0"/>
              </a:rPr>
              <a:t>This PDCBT program is certainly the most helpful tool I have used throughout my years of trying to cope with my mental health. So happy I got to be a part of this group and I would recommend it to anyone and everyone”.</a:t>
            </a:r>
            <a:r>
              <a:rPr lang="en-CA" sz="1300" dirty="0">
                <a:solidFill>
                  <a:schemeClr val="accent6">
                    <a:lumMod val="75000"/>
                  </a:schemeClr>
                </a:solidFill>
              </a:rPr>
              <a:t> </a:t>
            </a:r>
            <a:br>
              <a:rPr lang="en-CA" sz="1300" dirty="0">
                <a:solidFill>
                  <a:schemeClr val="accent6">
                    <a:lumMod val="75000"/>
                  </a:schemeClr>
                </a:solidFill>
              </a:rPr>
            </a:br>
            <a:endParaRPr lang="en-CA" sz="1300" dirty="0">
              <a:solidFill>
                <a:schemeClr val="accent6">
                  <a:lumMod val="75000"/>
                </a:schemeClr>
              </a:solidFill>
            </a:endParaRPr>
          </a:p>
        </p:txBody>
      </p:sp>
      <p:sp>
        <p:nvSpPr>
          <p:cNvPr id="3" name="Text Placeholder 2">
            <a:extLst>
              <a:ext uri="{FF2B5EF4-FFF2-40B4-BE49-F238E27FC236}">
                <a16:creationId xmlns:a16="http://schemas.microsoft.com/office/drawing/2014/main" id="{00BC5BFF-0850-4B12-AB56-425B3FDE4E46}"/>
              </a:ext>
            </a:extLst>
          </p:cNvPr>
          <p:cNvSpPr>
            <a:spLocks noGrp="1"/>
          </p:cNvSpPr>
          <p:nvPr>
            <p:ph type="body" idx="1"/>
          </p:nvPr>
        </p:nvSpPr>
        <p:spPr>
          <a:xfrm>
            <a:off x="2051718" y="4485232"/>
            <a:ext cx="6274456" cy="1141040"/>
          </a:xfrm>
        </p:spPr>
        <p:txBody>
          <a:bodyPr>
            <a:normAutofit/>
          </a:bodyPr>
          <a:lstStyle/>
          <a:p>
            <a:pPr marL="285750" indent="-285750">
              <a:buFont typeface="Wingdings" panose="05000000000000000000" pitchFamily="2" charset="2"/>
              <a:buChar char="q"/>
            </a:pPr>
            <a:r>
              <a:rPr lang="en-US" sz="1400" dirty="0">
                <a:solidFill>
                  <a:schemeClr val="accent1">
                    <a:lumMod val="60000"/>
                    <a:lumOff val="40000"/>
                  </a:schemeClr>
                </a:solidFill>
                <a:latin typeface="Arial Narrow" panose="020B0606020202030204" pitchFamily="34" charset="0"/>
              </a:rPr>
              <a:t>“ I love how we are all given lots of time to share and do the practical assignments. It helps to talk about things that I normally wouldn’t. It also is so healing hearing others struggles and successes”</a:t>
            </a:r>
            <a:endParaRPr lang="en-CA" sz="1400" dirty="0">
              <a:solidFill>
                <a:schemeClr val="accent1">
                  <a:lumMod val="60000"/>
                  <a:lumOff val="40000"/>
                </a:schemeClr>
              </a:solidFill>
              <a:latin typeface="Arial Narrow" panose="020B0606020202030204" pitchFamily="34" charset="0"/>
            </a:endParaRPr>
          </a:p>
        </p:txBody>
      </p:sp>
      <p:sp>
        <p:nvSpPr>
          <p:cNvPr id="4" name="Footer Placeholder 3">
            <a:extLst>
              <a:ext uri="{FF2B5EF4-FFF2-40B4-BE49-F238E27FC236}">
                <a16:creationId xmlns:a16="http://schemas.microsoft.com/office/drawing/2014/main" id="{EC202D7B-C36D-4366-A766-6463BCE25285}"/>
              </a:ext>
            </a:extLst>
          </p:cNvPr>
          <p:cNvSpPr>
            <a:spLocks noGrp="1"/>
          </p:cNvSpPr>
          <p:nvPr>
            <p:ph type="ftr" sz="quarter" idx="11"/>
          </p:nvPr>
        </p:nvSpPr>
        <p:spPr/>
        <p:txBody>
          <a:bodyPr/>
          <a:lstStyle/>
          <a:p>
            <a:pPr defTabSz="457200" fontAlgn="base">
              <a:spcBef>
                <a:spcPct val="0"/>
              </a:spcBef>
              <a:spcAft>
                <a:spcPct val="0"/>
              </a:spcAft>
              <a:defRPr/>
            </a:pPr>
            <a:endParaRPr lang="en-CA">
              <a:solidFill>
                <a:srgbClr val="465E9C"/>
              </a:solidFill>
              <a:cs typeface="Arial" charset="0"/>
            </a:endParaRPr>
          </a:p>
        </p:txBody>
      </p:sp>
      <p:sp>
        <p:nvSpPr>
          <p:cNvPr id="5" name="Slide Number Placeholder 4">
            <a:extLst>
              <a:ext uri="{FF2B5EF4-FFF2-40B4-BE49-F238E27FC236}">
                <a16:creationId xmlns:a16="http://schemas.microsoft.com/office/drawing/2014/main" id="{4B196DAA-5EF5-40D2-AAE1-15BF49553951}"/>
              </a:ext>
            </a:extLst>
          </p:cNvPr>
          <p:cNvSpPr>
            <a:spLocks noGrp="1"/>
          </p:cNvSpPr>
          <p:nvPr>
            <p:ph type="sldNum" sz="quarter" idx="12"/>
          </p:nvPr>
        </p:nvSpPr>
        <p:spPr/>
        <p:txBody>
          <a:body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22</a:t>
            </a:fld>
            <a:endParaRPr lang="en-CA">
              <a:solidFill>
                <a:srgbClr val="465E9C"/>
              </a:solidFill>
              <a:cs typeface="Arial" charset="0"/>
            </a:endParaRPr>
          </a:p>
        </p:txBody>
      </p:sp>
      <p:sp>
        <p:nvSpPr>
          <p:cNvPr id="7" name="Text Placeholder 2">
            <a:extLst>
              <a:ext uri="{FF2B5EF4-FFF2-40B4-BE49-F238E27FC236}">
                <a16:creationId xmlns:a16="http://schemas.microsoft.com/office/drawing/2014/main" id="{C4B81FD2-DDDC-4CD4-8710-8A0F6A965CD4}"/>
              </a:ext>
            </a:extLst>
          </p:cNvPr>
          <p:cNvSpPr txBox="1">
            <a:spLocks/>
          </p:cNvSpPr>
          <p:nvPr/>
        </p:nvSpPr>
        <p:spPr>
          <a:xfrm>
            <a:off x="2568410" y="503789"/>
            <a:ext cx="4464497" cy="615855"/>
          </a:xfrm>
          <a:prstGeom prst="rect">
            <a:avLst/>
          </a:prstGeom>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9pPr>
          </a:lstStyle>
          <a:p>
            <a:pPr algn="ctr"/>
            <a:r>
              <a:rPr lang="en-US" sz="3600" dirty="0">
                <a:solidFill>
                  <a:schemeClr val="accent1">
                    <a:lumMod val="75000"/>
                  </a:schemeClr>
                </a:solidFill>
                <a:latin typeface="Arial Narrow" panose="020B0606020202030204" pitchFamily="34" charset="0"/>
              </a:rPr>
              <a:t>Testimonials</a:t>
            </a:r>
            <a:endParaRPr lang="en-CA" sz="3600" dirty="0">
              <a:solidFill>
                <a:schemeClr val="accent1">
                  <a:lumMod val="75000"/>
                </a:schemeClr>
              </a:solidFill>
              <a:latin typeface="Arial Narrow" panose="020B0606020202030204" pitchFamily="34" charset="0"/>
            </a:endParaRPr>
          </a:p>
        </p:txBody>
      </p:sp>
      <p:sp>
        <p:nvSpPr>
          <p:cNvPr id="8" name="Text Placeholder 2">
            <a:extLst>
              <a:ext uri="{FF2B5EF4-FFF2-40B4-BE49-F238E27FC236}">
                <a16:creationId xmlns:a16="http://schemas.microsoft.com/office/drawing/2014/main" id="{CB4D6945-FA61-4126-BDFC-F328D23148D3}"/>
              </a:ext>
            </a:extLst>
          </p:cNvPr>
          <p:cNvSpPr txBox="1">
            <a:spLocks/>
          </p:cNvSpPr>
          <p:nvPr/>
        </p:nvSpPr>
        <p:spPr>
          <a:xfrm>
            <a:off x="2051718" y="1480067"/>
            <a:ext cx="6591985" cy="892702"/>
          </a:xfrm>
          <a:prstGeom prst="rect">
            <a:avLst/>
          </a:prstGeom>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9pPr>
          </a:lstStyle>
          <a:p>
            <a:pPr marL="285750" indent="-285750">
              <a:buFont typeface="Wingdings" panose="05000000000000000000" pitchFamily="2" charset="2"/>
              <a:buChar char="q"/>
            </a:pPr>
            <a:r>
              <a:rPr lang="en-US" sz="1400" dirty="0">
                <a:solidFill>
                  <a:schemeClr val="accent2">
                    <a:lumMod val="75000"/>
                  </a:schemeClr>
                </a:solidFill>
                <a:latin typeface="Arial Narrow" panose="020B0606020202030204" pitchFamily="34" charset="0"/>
              </a:rPr>
              <a:t>“This group has taught me show much. I learned lots from my facilitators”</a:t>
            </a:r>
            <a:endParaRPr lang="en-CA" sz="1400" dirty="0">
              <a:solidFill>
                <a:schemeClr val="accent2">
                  <a:lumMod val="75000"/>
                </a:schemeClr>
              </a:solidFill>
              <a:latin typeface="Arial Narrow" panose="020B0606020202030204" pitchFamily="34" charset="0"/>
            </a:endParaRPr>
          </a:p>
        </p:txBody>
      </p:sp>
      <p:sp>
        <p:nvSpPr>
          <p:cNvPr id="9" name="Text Placeholder 2">
            <a:extLst>
              <a:ext uri="{FF2B5EF4-FFF2-40B4-BE49-F238E27FC236}">
                <a16:creationId xmlns:a16="http://schemas.microsoft.com/office/drawing/2014/main" id="{CBD405BF-1F36-49FC-9027-8B351391CB1D}"/>
              </a:ext>
            </a:extLst>
          </p:cNvPr>
          <p:cNvSpPr txBox="1">
            <a:spLocks/>
          </p:cNvSpPr>
          <p:nvPr/>
        </p:nvSpPr>
        <p:spPr>
          <a:xfrm>
            <a:off x="2096188" y="5377933"/>
            <a:ext cx="6591985" cy="892702"/>
          </a:xfrm>
          <a:prstGeom prst="rect">
            <a:avLst/>
          </a:prstGeom>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9pPr>
          </a:lstStyle>
          <a:p>
            <a:pPr marL="285750" indent="-285750">
              <a:buFont typeface="Wingdings" panose="05000000000000000000" pitchFamily="2" charset="2"/>
              <a:buChar char="q"/>
            </a:pPr>
            <a:r>
              <a:rPr lang="en-US" sz="1400" dirty="0">
                <a:solidFill>
                  <a:schemeClr val="accent3">
                    <a:lumMod val="50000"/>
                  </a:schemeClr>
                </a:solidFill>
                <a:latin typeface="Arial Narrow" panose="020B0606020202030204" pitchFamily="34" charset="0"/>
              </a:rPr>
              <a:t>“I love and enjoyed observing transformation in some of the participants”</a:t>
            </a:r>
            <a:endParaRPr lang="en-CA" sz="1400" dirty="0">
              <a:solidFill>
                <a:schemeClr val="accent3">
                  <a:lumMod val="50000"/>
                </a:schemeClr>
              </a:solidFill>
              <a:latin typeface="Arial Narrow" panose="020B0606020202030204" pitchFamily="34" charset="0"/>
            </a:endParaRPr>
          </a:p>
        </p:txBody>
      </p:sp>
    </p:spTree>
    <p:extLst>
      <p:ext uri="{BB962C8B-B14F-4D97-AF65-F5344CB8AC3E}">
        <p14:creationId xmlns:p14="http://schemas.microsoft.com/office/powerpoint/2010/main" val="628783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8C8561-2518-40ED-B2E3-B15F43FE9765}"/>
              </a:ext>
            </a:extLst>
          </p:cNvPr>
          <p:cNvSpPr>
            <a:spLocks noGrp="1"/>
          </p:cNvSpPr>
          <p:nvPr>
            <p:ph type="title"/>
          </p:nvPr>
        </p:nvSpPr>
        <p:spPr>
          <a:xfrm>
            <a:off x="1953261" y="584782"/>
            <a:ext cx="2629584" cy="976312"/>
          </a:xfrm>
        </p:spPr>
        <p:txBody>
          <a:bodyPr>
            <a:normAutofit/>
          </a:bodyPr>
          <a:lstStyle/>
          <a:p>
            <a:endParaRPr lang="en-CA" sz="4000" dirty="0"/>
          </a:p>
        </p:txBody>
      </p:sp>
      <p:sp>
        <p:nvSpPr>
          <p:cNvPr id="6" name="Text Placeholder 5">
            <a:extLst>
              <a:ext uri="{FF2B5EF4-FFF2-40B4-BE49-F238E27FC236}">
                <a16:creationId xmlns:a16="http://schemas.microsoft.com/office/drawing/2014/main" id="{7375D5B7-D9A0-4A9E-B62D-52410B692AA3}"/>
              </a:ext>
            </a:extLst>
          </p:cNvPr>
          <p:cNvSpPr>
            <a:spLocks noGrp="1"/>
          </p:cNvSpPr>
          <p:nvPr>
            <p:ph type="body" sz="half" idx="2"/>
          </p:nvPr>
        </p:nvSpPr>
        <p:spPr>
          <a:xfrm>
            <a:off x="1942415" y="3961925"/>
            <a:ext cx="2629584" cy="1899123"/>
          </a:xfrm>
        </p:spPr>
        <p:txBody>
          <a:bodyPr/>
          <a:lstStyle/>
          <a:p>
            <a:endParaRPr lang="en-CA" dirty="0"/>
          </a:p>
        </p:txBody>
      </p:sp>
      <p:sp>
        <p:nvSpPr>
          <p:cNvPr id="2" name="Footer Placeholder 1">
            <a:extLst>
              <a:ext uri="{FF2B5EF4-FFF2-40B4-BE49-F238E27FC236}">
                <a16:creationId xmlns:a16="http://schemas.microsoft.com/office/drawing/2014/main" id="{6B1AF5C8-D8EE-48D1-B22B-266DB85A74EB}"/>
              </a:ext>
            </a:extLst>
          </p:cNvPr>
          <p:cNvSpPr>
            <a:spLocks noGrp="1"/>
          </p:cNvSpPr>
          <p:nvPr>
            <p:ph type="ftr" sz="quarter" idx="11"/>
          </p:nvPr>
        </p:nvSpPr>
        <p:spPr/>
        <p:txBody>
          <a:bodyPr/>
          <a:lstStyle/>
          <a:p>
            <a:endParaRPr lang="en-CA"/>
          </a:p>
        </p:txBody>
      </p:sp>
      <p:sp>
        <p:nvSpPr>
          <p:cNvPr id="3" name="Slide Number Placeholder 2">
            <a:extLst>
              <a:ext uri="{FF2B5EF4-FFF2-40B4-BE49-F238E27FC236}">
                <a16:creationId xmlns:a16="http://schemas.microsoft.com/office/drawing/2014/main" id="{0A07B4A4-8692-4AC4-90AB-FC6EB71DE11C}"/>
              </a:ext>
            </a:extLst>
          </p:cNvPr>
          <p:cNvSpPr>
            <a:spLocks noGrp="1"/>
          </p:cNvSpPr>
          <p:nvPr>
            <p:ph type="sldNum" sz="quarter" idx="12"/>
          </p:nvPr>
        </p:nvSpPr>
        <p:spPr/>
        <p:txBody>
          <a:bodyPr/>
          <a:lstStyle/>
          <a:p>
            <a:fld id="{4C59BE04-FFA2-4EDC-AD81-3F2CED0969AD}" type="slidenum">
              <a:rPr lang="en-CA" smtClean="0"/>
              <a:t>23</a:t>
            </a:fld>
            <a:endParaRPr lang="en-CA"/>
          </a:p>
        </p:txBody>
      </p:sp>
      <p:pic>
        <p:nvPicPr>
          <p:cNvPr id="14" name="Content Placeholder 13">
            <a:extLst>
              <a:ext uri="{FF2B5EF4-FFF2-40B4-BE49-F238E27FC236}">
                <a16:creationId xmlns:a16="http://schemas.microsoft.com/office/drawing/2014/main" id="{8F24E804-4604-48C4-ADD1-A231369701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3261" y="470992"/>
            <a:ext cx="3888432" cy="2635426"/>
          </a:xfrm>
        </p:spPr>
      </p:pic>
      <p:pic>
        <p:nvPicPr>
          <p:cNvPr id="16" name="Picture 15">
            <a:extLst>
              <a:ext uri="{FF2B5EF4-FFF2-40B4-BE49-F238E27FC236}">
                <a16:creationId xmlns:a16="http://schemas.microsoft.com/office/drawing/2014/main" id="{C571F928-A1F8-46A1-A44B-75DE6CEC2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8468" y="3687164"/>
            <a:ext cx="6449956" cy="2097898"/>
          </a:xfrm>
          <a:prstGeom prst="rect">
            <a:avLst/>
          </a:prstGeom>
        </p:spPr>
      </p:pic>
    </p:spTree>
    <p:extLst>
      <p:ext uri="{BB962C8B-B14F-4D97-AF65-F5344CB8AC3E}">
        <p14:creationId xmlns:p14="http://schemas.microsoft.com/office/powerpoint/2010/main" val="102803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B31A6-CB37-43E4-B1D9-A6A1C525844C}"/>
              </a:ext>
            </a:extLst>
          </p:cNvPr>
          <p:cNvSpPr>
            <a:spLocks noGrp="1"/>
          </p:cNvSpPr>
          <p:nvPr>
            <p:ph type="title"/>
          </p:nvPr>
        </p:nvSpPr>
        <p:spPr>
          <a:xfrm>
            <a:off x="1547664" y="4983088"/>
            <a:ext cx="6986735" cy="566738"/>
          </a:xfrm>
        </p:spPr>
        <p:txBody>
          <a:bodyPr>
            <a:normAutofit fontScale="90000"/>
          </a:bodyPr>
          <a:lstStyle/>
          <a:p>
            <a:r>
              <a:rPr lang="en-US" sz="2000" b="1" dirty="0"/>
              <a:t>Arif Majeed 	 		Jordan Trembley 	  Donnalyn Coyne</a:t>
            </a:r>
            <a:br>
              <a:rPr lang="en-CA" sz="2000" dirty="0"/>
            </a:br>
            <a:endParaRPr lang="en-CA" sz="2000" dirty="0"/>
          </a:p>
        </p:txBody>
      </p:sp>
      <p:pic>
        <p:nvPicPr>
          <p:cNvPr id="8" name="Picture Placeholder 7">
            <a:extLst>
              <a:ext uri="{FF2B5EF4-FFF2-40B4-BE49-F238E27FC236}">
                <a16:creationId xmlns:a16="http://schemas.microsoft.com/office/drawing/2014/main" id="{244DC97C-1066-40C8-BA32-D2751185A1D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6362" b="16362"/>
          <a:stretch>
            <a:fillRect/>
          </a:stretch>
        </p:blipFill>
        <p:spPr>
          <a:xfrm>
            <a:off x="1547665" y="634965"/>
            <a:ext cx="6986736" cy="3854970"/>
          </a:xfrm>
        </p:spPr>
      </p:pic>
      <p:sp>
        <p:nvSpPr>
          <p:cNvPr id="4" name="Text Placeholder 3">
            <a:extLst>
              <a:ext uri="{FF2B5EF4-FFF2-40B4-BE49-F238E27FC236}">
                <a16:creationId xmlns:a16="http://schemas.microsoft.com/office/drawing/2014/main" id="{7ABCA7EC-B2C0-44B3-859D-05FC0B814C52}"/>
              </a:ext>
            </a:extLst>
          </p:cNvPr>
          <p:cNvSpPr>
            <a:spLocks noGrp="1"/>
          </p:cNvSpPr>
          <p:nvPr>
            <p:ph type="body" sz="half" idx="2"/>
          </p:nvPr>
        </p:nvSpPr>
        <p:spPr>
          <a:xfrm>
            <a:off x="1942414" y="5059883"/>
            <a:ext cx="6591985" cy="1013990"/>
          </a:xfrm>
        </p:spPr>
        <p:txBody>
          <a:bodyPr>
            <a:normAutofit/>
          </a:bodyPr>
          <a:lstStyle/>
          <a:p>
            <a:r>
              <a:rPr lang="en-US" sz="2000" dirty="0"/>
              <a:t>   </a:t>
            </a:r>
          </a:p>
        </p:txBody>
      </p:sp>
      <p:sp>
        <p:nvSpPr>
          <p:cNvPr id="5" name="Footer Placeholder 4">
            <a:extLst>
              <a:ext uri="{FF2B5EF4-FFF2-40B4-BE49-F238E27FC236}">
                <a16:creationId xmlns:a16="http://schemas.microsoft.com/office/drawing/2014/main" id="{4636124C-6CDE-4D84-87C5-7EC533FFBA8F}"/>
              </a:ext>
            </a:extLst>
          </p:cNvPr>
          <p:cNvSpPr>
            <a:spLocks noGrp="1"/>
          </p:cNvSpPr>
          <p:nvPr>
            <p:ph type="ftr" sz="quarter" idx="11"/>
          </p:nvPr>
        </p:nvSpPr>
        <p:spPr>
          <a:xfrm>
            <a:off x="2051720" y="6381328"/>
            <a:ext cx="5716488" cy="365125"/>
          </a:xfrm>
        </p:spPr>
        <p:txBody>
          <a:bodyPr/>
          <a:lstStyle/>
          <a:p>
            <a:pPr defTabSz="457200" fontAlgn="base">
              <a:spcBef>
                <a:spcPct val="0"/>
              </a:spcBef>
              <a:spcAft>
                <a:spcPct val="0"/>
              </a:spcAft>
              <a:defRPr/>
            </a:pPr>
            <a:endParaRPr lang="en-CA">
              <a:solidFill>
                <a:srgbClr val="465E9C"/>
              </a:solidFill>
              <a:cs typeface="Arial" charset="0"/>
            </a:endParaRPr>
          </a:p>
        </p:txBody>
      </p:sp>
      <p:sp>
        <p:nvSpPr>
          <p:cNvPr id="6" name="Slide Number Placeholder 5">
            <a:extLst>
              <a:ext uri="{FF2B5EF4-FFF2-40B4-BE49-F238E27FC236}">
                <a16:creationId xmlns:a16="http://schemas.microsoft.com/office/drawing/2014/main" id="{C6B72F20-2414-489A-878B-B49B1DBFF382}"/>
              </a:ext>
            </a:extLst>
          </p:cNvPr>
          <p:cNvSpPr>
            <a:spLocks noGrp="1"/>
          </p:cNvSpPr>
          <p:nvPr>
            <p:ph type="sldNum" sz="quarter" idx="12"/>
          </p:nvPr>
        </p:nvSpPr>
        <p:spPr/>
        <p:txBody>
          <a:bodyPr/>
          <a:lstStyle/>
          <a:p>
            <a:pPr defTabSz="457200" fontAlgn="base">
              <a:spcBef>
                <a:spcPct val="0"/>
              </a:spcBef>
              <a:spcAft>
                <a:spcPct val="0"/>
              </a:spcAft>
              <a:defRPr/>
            </a:pPr>
            <a:fld id="{2A84B0C8-9C5B-428B-941E-E135018A73F6}" type="slidenum">
              <a:rPr lang="en-CA" smtClean="0">
                <a:solidFill>
                  <a:srgbClr val="465E9C"/>
                </a:solidFill>
                <a:cs typeface="Arial" charset="0"/>
              </a:rPr>
              <a:pPr defTabSz="457200" fontAlgn="base">
                <a:spcBef>
                  <a:spcPct val="0"/>
                </a:spcBef>
                <a:spcAft>
                  <a:spcPct val="0"/>
                </a:spcAft>
                <a:defRPr/>
              </a:pPr>
              <a:t>24</a:t>
            </a:fld>
            <a:endParaRPr lang="en-CA">
              <a:solidFill>
                <a:srgbClr val="465E9C"/>
              </a:solidFill>
              <a:cs typeface="Arial" charset="0"/>
            </a:endParaRPr>
          </a:p>
        </p:txBody>
      </p:sp>
    </p:spTree>
    <p:extLst>
      <p:ext uri="{BB962C8B-B14F-4D97-AF65-F5344CB8AC3E}">
        <p14:creationId xmlns:p14="http://schemas.microsoft.com/office/powerpoint/2010/main" val="3545106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1452</Words>
  <Application>Microsoft Office PowerPoint</Application>
  <PresentationFormat>On-screen Show (4:3)</PresentationFormat>
  <Paragraphs>211</Paragraphs>
  <Slides>24</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Narrow</vt:lpstr>
      <vt:lpstr>Calibri</vt:lpstr>
      <vt:lpstr>Century Gothic</vt:lpstr>
      <vt:lpstr>Wingdings</vt:lpstr>
      <vt:lpstr>Wingdings 3</vt:lpstr>
      <vt:lpstr>Wisp</vt:lpstr>
      <vt:lpstr>              </vt:lpstr>
      <vt:lpstr>Agreements and Statements</vt:lpstr>
      <vt:lpstr>Comfort Agreement. </vt:lpstr>
      <vt:lpstr>What is Cognitive Behavioural Therapy?</vt:lpstr>
      <vt:lpstr>Thoughts are not Feelings</vt:lpstr>
      <vt:lpstr>Thinking Traps</vt:lpstr>
      <vt:lpstr>Mental Filter</vt:lpstr>
      <vt:lpstr>Jumping to Conclusions / Mindreading</vt:lpstr>
      <vt:lpstr>Personalization</vt:lpstr>
      <vt:lpstr>Catastrophizing</vt:lpstr>
      <vt:lpstr>Black and White Thinking</vt:lpstr>
      <vt:lpstr>“Should-ing” and “Must-ing”</vt:lpstr>
      <vt:lpstr>Overgeneralization</vt:lpstr>
      <vt:lpstr>Labelling</vt:lpstr>
      <vt:lpstr>Emotional Reasoning</vt:lpstr>
      <vt:lpstr>Magnification and Minimization</vt:lpstr>
      <vt:lpstr>Relaxation</vt:lpstr>
      <vt:lpstr>Relaxation</vt:lpstr>
      <vt:lpstr>10 Modules also include the following Topics!</vt:lpstr>
      <vt:lpstr>Mindfulness</vt:lpstr>
      <vt:lpstr>Next Step!</vt:lpstr>
      <vt:lpstr>“I attended the PDCBT program held at People for Equal Partnership in Mental Health. I learned so many new skills that were practical and enjoyable to apply to every day life. PDCBT helped me recognize my thinking patterns and how to manage my thoughts when things become negative. I learned so much about myself and I feel this group will help me continue to grow. Our instructor was helpful, honest and inspiring. She always encouraged us to have self acceptance and helped me realize I'm never alone.  This PDCBT program is certainly the most helpful tool I have used throughout my years of trying to cope with my mental health. So happy I got to be a part of this group and I would recommend it to anyone and everyone”.  </vt:lpstr>
      <vt:lpstr>PowerPoint Presentation</vt:lpstr>
      <vt:lpstr>Arif Majeed     Jordan Trembley    Donnalyn Coyne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Arif Majeed</dc:creator>
  <cp:lastModifiedBy>Arif Majeed</cp:lastModifiedBy>
  <cp:revision>12</cp:revision>
  <dcterms:created xsi:type="dcterms:W3CDTF">2019-09-13T17:13:56Z</dcterms:created>
  <dcterms:modified xsi:type="dcterms:W3CDTF">2019-09-18T16:35:04Z</dcterms:modified>
</cp:coreProperties>
</file>