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57" r:id="rId3"/>
    <p:sldId id="260" r:id="rId4"/>
    <p:sldId id="262" r:id="rId5"/>
    <p:sldId id="261" r:id="rId6"/>
    <p:sldId id="258" r:id="rId7"/>
    <p:sldId id="259"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8521" autoAdjust="0"/>
  </p:normalViewPr>
  <p:slideViewPr>
    <p:cSldViewPr snapToGrid="0">
      <p:cViewPr varScale="1">
        <p:scale>
          <a:sx n="61" d="100"/>
          <a:sy n="61" d="100"/>
        </p:scale>
        <p:origin x="109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F4FA84-FD57-41E6-A909-C30886EDCDB9}" type="datetimeFigureOut">
              <a:rPr lang="en-CA" smtClean="0"/>
              <a:t>2020-01-07</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2D3AA3-A665-4C7B-BC45-8EFFC252C4CD}" type="slidenum">
              <a:rPr lang="en-CA" smtClean="0"/>
              <a:t>‹#›</a:t>
            </a:fld>
            <a:endParaRPr lang="en-CA"/>
          </a:p>
        </p:txBody>
      </p:sp>
    </p:spTree>
    <p:extLst>
      <p:ext uri="{BB962C8B-B14F-4D97-AF65-F5344CB8AC3E}">
        <p14:creationId xmlns:p14="http://schemas.microsoft.com/office/powerpoint/2010/main" val="1416776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Takes time to collect, input, analyze</a:t>
            </a:r>
          </a:p>
          <a:p>
            <a:r>
              <a:rPr lang="en-CA" dirty="0"/>
              <a:t>Afraid of the answers we may get. Uncertain how to process collected data, or implement collection methods</a:t>
            </a:r>
          </a:p>
        </p:txBody>
      </p:sp>
      <p:sp>
        <p:nvSpPr>
          <p:cNvPr id="4" name="Slide Number Placeholder 3"/>
          <p:cNvSpPr>
            <a:spLocks noGrp="1"/>
          </p:cNvSpPr>
          <p:nvPr>
            <p:ph type="sldNum" sz="quarter" idx="5"/>
          </p:nvPr>
        </p:nvSpPr>
        <p:spPr/>
        <p:txBody>
          <a:bodyPr/>
          <a:lstStyle/>
          <a:p>
            <a:fld id="{362D3AA3-A665-4C7B-BC45-8EFFC252C4CD}" type="slidenum">
              <a:rPr lang="en-CA" smtClean="0"/>
              <a:t>3</a:t>
            </a:fld>
            <a:endParaRPr lang="en-CA"/>
          </a:p>
        </p:txBody>
      </p:sp>
    </p:spTree>
    <p:extLst>
      <p:ext uri="{BB962C8B-B14F-4D97-AF65-F5344CB8AC3E}">
        <p14:creationId xmlns:p14="http://schemas.microsoft.com/office/powerpoint/2010/main" val="2659347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62D3AA3-A665-4C7B-BC45-8EFFC252C4CD}" type="slidenum">
              <a:rPr lang="en-CA" smtClean="0"/>
              <a:t>5</a:t>
            </a:fld>
            <a:endParaRPr lang="en-CA"/>
          </a:p>
        </p:txBody>
      </p:sp>
    </p:spTree>
    <p:extLst>
      <p:ext uri="{BB962C8B-B14F-4D97-AF65-F5344CB8AC3E}">
        <p14:creationId xmlns:p14="http://schemas.microsoft.com/office/powerpoint/2010/main" val="4802735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Demonstrate success with evidence based claims from results such as reduced hospitalization, reduced symptoms, or increased mental wellness; even better when you can add specific # value</a:t>
            </a:r>
          </a:p>
        </p:txBody>
      </p:sp>
      <p:sp>
        <p:nvSpPr>
          <p:cNvPr id="4" name="Slide Number Placeholder 3"/>
          <p:cNvSpPr>
            <a:spLocks noGrp="1"/>
          </p:cNvSpPr>
          <p:nvPr>
            <p:ph type="sldNum" sz="quarter" idx="5"/>
          </p:nvPr>
        </p:nvSpPr>
        <p:spPr/>
        <p:txBody>
          <a:bodyPr/>
          <a:lstStyle/>
          <a:p>
            <a:fld id="{362D3AA3-A665-4C7B-BC45-8EFFC252C4CD}" type="slidenum">
              <a:rPr lang="en-CA" smtClean="0"/>
              <a:t>7</a:t>
            </a:fld>
            <a:endParaRPr lang="en-CA"/>
          </a:p>
        </p:txBody>
      </p:sp>
    </p:spTree>
    <p:extLst>
      <p:ext uri="{BB962C8B-B14F-4D97-AF65-F5344CB8AC3E}">
        <p14:creationId xmlns:p14="http://schemas.microsoft.com/office/powerpoint/2010/main" val="532233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Track the outcomes of partnerships and collaborations; assess partnerships to ensure they’re mutually beneficial, if its not a beneficial partnership its more cost effective to end the partnership (if possible)</a:t>
            </a:r>
          </a:p>
          <a:p>
            <a:r>
              <a:rPr lang="en-CA" dirty="0"/>
              <a:t>Its important to know what’s working and what’s not; not just numbers but also project details, efficiency data, challenges and lessons</a:t>
            </a:r>
          </a:p>
          <a:p>
            <a:r>
              <a:rPr lang="en-CA" dirty="0"/>
              <a:t>Evidence of social impact can be used for funding proposals, marketing, and most importantly advocacy for peer support and initiatives</a:t>
            </a:r>
          </a:p>
          <a:p>
            <a:r>
              <a:rPr lang="en-CA" dirty="0"/>
              <a:t>Getting stakeholder feedback helps adapt programs to the clients and foster new programming ideas to fill gaps in services</a:t>
            </a:r>
          </a:p>
          <a:p>
            <a:endParaRPr lang="en-CA" dirty="0"/>
          </a:p>
          <a:p>
            <a:endParaRPr lang="en-CA" dirty="0"/>
          </a:p>
        </p:txBody>
      </p:sp>
      <p:sp>
        <p:nvSpPr>
          <p:cNvPr id="4" name="Slide Number Placeholder 3"/>
          <p:cNvSpPr>
            <a:spLocks noGrp="1"/>
          </p:cNvSpPr>
          <p:nvPr>
            <p:ph type="sldNum" sz="quarter" idx="5"/>
          </p:nvPr>
        </p:nvSpPr>
        <p:spPr/>
        <p:txBody>
          <a:bodyPr/>
          <a:lstStyle/>
          <a:p>
            <a:fld id="{362D3AA3-A665-4C7B-BC45-8EFFC252C4CD}" type="slidenum">
              <a:rPr lang="en-CA" smtClean="0"/>
              <a:t>8</a:t>
            </a:fld>
            <a:endParaRPr lang="en-CA"/>
          </a:p>
        </p:txBody>
      </p:sp>
    </p:spTree>
    <p:extLst>
      <p:ext uri="{BB962C8B-B14F-4D97-AF65-F5344CB8AC3E}">
        <p14:creationId xmlns:p14="http://schemas.microsoft.com/office/powerpoint/2010/main" val="10271003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Goes back to getting stakeholder </a:t>
            </a:r>
            <a:r>
              <a:rPr lang="en-CA" dirty="0" err="1"/>
              <a:t>feedkback</a:t>
            </a:r>
            <a:endParaRPr lang="en-CA" dirty="0"/>
          </a:p>
          <a:p>
            <a:r>
              <a:rPr lang="en-CA" dirty="0"/>
              <a:t>Easy to read data is easy to use. It’s a cost saving measure that cut the amount of time used to write lengthy reports. </a:t>
            </a:r>
          </a:p>
          <a:p>
            <a:r>
              <a:rPr lang="en-CA" dirty="0"/>
              <a:t>Many programs quickly and easily auto populate any of these options</a:t>
            </a:r>
          </a:p>
        </p:txBody>
      </p:sp>
      <p:sp>
        <p:nvSpPr>
          <p:cNvPr id="4" name="Slide Number Placeholder 3"/>
          <p:cNvSpPr>
            <a:spLocks noGrp="1"/>
          </p:cNvSpPr>
          <p:nvPr>
            <p:ph type="sldNum" sz="quarter" idx="5"/>
          </p:nvPr>
        </p:nvSpPr>
        <p:spPr/>
        <p:txBody>
          <a:bodyPr/>
          <a:lstStyle/>
          <a:p>
            <a:fld id="{362D3AA3-A665-4C7B-BC45-8EFFC252C4CD}" type="slidenum">
              <a:rPr lang="en-CA" smtClean="0"/>
              <a:t>9</a:t>
            </a:fld>
            <a:endParaRPr lang="en-CA"/>
          </a:p>
        </p:txBody>
      </p:sp>
    </p:spTree>
    <p:extLst>
      <p:ext uri="{BB962C8B-B14F-4D97-AF65-F5344CB8AC3E}">
        <p14:creationId xmlns:p14="http://schemas.microsoft.com/office/powerpoint/2010/main" val="1901279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Look for missing chunks of information, such as years omitted or those little notes hidden at the bottom, skewed numbers </a:t>
            </a:r>
            <a:r>
              <a:rPr lang="en-CA" dirty="0" err="1"/>
              <a:t>eg.</a:t>
            </a:r>
            <a:r>
              <a:rPr lang="en-CA" dirty="0"/>
              <a:t> Stats can estimating Indigenous stats, going from one measurement to another</a:t>
            </a:r>
          </a:p>
          <a:p>
            <a:r>
              <a:rPr lang="en-CA" dirty="0"/>
              <a:t>When numbers are put out as averages its not very helpful when you don’t know how many low or high numbers skewed the average, similar to medians. Sometimes numbers put into axis graphs like was mentioned earlier, they can be easily skewed,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Questions like how was the study conducted (1</a:t>
            </a:r>
            <a:r>
              <a:rPr lang="en-CA" baseline="30000" dirty="0"/>
              <a:t>st</a:t>
            </a:r>
            <a:r>
              <a:rPr lang="en-CA" dirty="0"/>
              <a:t> or 2</a:t>
            </a:r>
            <a:r>
              <a:rPr lang="en-CA" baseline="30000" dirty="0"/>
              <a:t>nd</a:t>
            </a:r>
            <a:r>
              <a:rPr lang="en-CA" dirty="0"/>
              <a:t> hand research, double blind w/ a control group), who is conducting the study, who is funding the study, who is publishing the study.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Mention idea about data sharing</a:t>
            </a:r>
          </a:p>
          <a:p>
            <a:endParaRPr lang="en-CA" dirty="0"/>
          </a:p>
        </p:txBody>
      </p:sp>
      <p:sp>
        <p:nvSpPr>
          <p:cNvPr id="4" name="Slide Number Placeholder 3"/>
          <p:cNvSpPr>
            <a:spLocks noGrp="1"/>
          </p:cNvSpPr>
          <p:nvPr>
            <p:ph type="sldNum" sz="quarter" idx="5"/>
          </p:nvPr>
        </p:nvSpPr>
        <p:spPr/>
        <p:txBody>
          <a:bodyPr/>
          <a:lstStyle/>
          <a:p>
            <a:fld id="{362D3AA3-A665-4C7B-BC45-8EFFC252C4CD}" type="slidenum">
              <a:rPr lang="en-CA" smtClean="0"/>
              <a:t>10</a:t>
            </a:fld>
            <a:endParaRPr lang="en-CA"/>
          </a:p>
        </p:txBody>
      </p:sp>
    </p:spTree>
    <p:extLst>
      <p:ext uri="{BB962C8B-B14F-4D97-AF65-F5344CB8AC3E}">
        <p14:creationId xmlns:p14="http://schemas.microsoft.com/office/powerpoint/2010/main" val="717149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CE20E74-BADD-4DCD-AD3C-3F1767D92508}" type="datetime1">
              <a:rPr lang="en-US" smtClean="0"/>
              <a:t>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F41BC2-BA58-43D7-BE69-F053FCFAD39A}" type="datetime1">
              <a:rPr lang="en-US" smtClean="0"/>
              <a:t>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DAF680-0225-46DF-B356-33C0B0AB0529}" type="datetime1">
              <a:rPr lang="en-US" smtClean="0"/>
              <a:t>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6C05E7F-EA7C-410F-B8AB-26970C8F18A5}" type="datetime1">
              <a:rPr lang="en-US" smtClean="0"/>
              <a:t>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6C9ADFF-8306-4B4D-8171-420B6F0B2506}" type="datetime1">
              <a:rPr lang="en-US" smtClean="0"/>
              <a:t>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354AE82-2CA1-4E1C-B6DF-B27642B7BA1B}" type="datetime1">
              <a:rPr lang="en-US" smtClean="0"/>
              <a:t>1/7/2020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A89434-44BC-448C-BB7C-E12D571B571A}" type="datetime1">
              <a:rPr lang="en-US" smtClean="0"/>
              <a:t>1/7/2020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208521-A0B4-4659-A392-AEAA9C737E9D}" type="datetime1">
              <a:rPr lang="en-US" smtClean="0"/>
              <a:t>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0BA02CC-0C95-4869-85BE-C41B23B6BDD0}" type="datetime1">
              <a:rPr lang="en-US" smtClean="0"/>
              <a:t>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2F8246-0354-42B5-986F-CD238DD0CA15}" type="datetime1">
              <a:rPr lang="en-US" smtClean="0"/>
              <a:t>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A45023-85BF-4F5A-BE58-B2C97CE894BE}" type="datetime1">
              <a:rPr lang="en-US" smtClean="0"/>
              <a:t>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30956FB-1354-4950-8B95-91961B6E6741}" type="datetime1">
              <a:rPr lang="en-US" smtClean="0"/>
              <a:t>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9B285D4F-926B-4795-AB6F-05787DFE00F0}" type="datetime1">
              <a:rPr lang="en-US" smtClean="0"/>
              <a:t>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35D9B81E-896B-4612-A99B-D879543B6352}" type="datetime1">
              <a:rPr lang="en-US" smtClean="0"/>
              <a:t>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B6339A-3C31-4320-8571-DE4BF1AFAF7D}" type="datetime1">
              <a:rPr lang="en-US" smtClean="0"/>
              <a:t>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E5CEFF-D2D2-40E5-A4B0-C91241D5AE0C}" type="datetime1">
              <a:rPr lang="en-US" smtClean="0"/>
              <a:t>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F871B682-AD20-4E2A-87BC-9AAD991948CD}" type="datetime1">
              <a:rPr lang="en-US" smtClean="0"/>
              <a:t>1/7/2020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
        <p:nvSpPr>
          <p:cNvPr id="9" name="Rectangle 8">
            <a:extLst>
              <a:ext uri="{FF2B5EF4-FFF2-40B4-BE49-F238E27FC236}">
                <a16:creationId xmlns:a16="http://schemas.microsoft.com/office/drawing/2014/main" id="{1A01001D-2D4B-4E9F-A1B5-0583A629184F}"/>
              </a:ext>
            </a:extLst>
          </p:cNvPr>
          <p:cNvSpPr/>
          <p:nvPr userDrawn="1"/>
        </p:nvSpPr>
        <p:spPr>
          <a:xfrm>
            <a:off x="10361612" y="5478744"/>
            <a:ext cx="1830388" cy="1374507"/>
          </a:xfrm>
          <a:prstGeom prst="rect">
            <a:avLst/>
          </a:prstGeom>
          <a:blipFill dpi="0" rotWithShape="1">
            <a:blip r:embed="rId18">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hf sldNum="0" hdr="0" ftr="0" dt="0"/>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polleverywhere.com/free_text_polls/PVZRvGPb0GIx0a5sC0Aiy"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amho.ca/wp-content/uploads/Tues-1245pm-QI-5-Creating-a-Culture-of-Data-Use-to-Drive-Quality-Improvement-Innovation.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E72DB-0CD9-443F-A000-DE6067F30C10}"/>
              </a:ext>
            </a:extLst>
          </p:cNvPr>
          <p:cNvSpPr>
            <a:spLocks noGrp="1"/>
          </p:cNvSpPr>
          <p:nvPr>
            <p:ph type="ctrTitle"/>
          </p:nvPr>
        </p:nvSpPr>
        <p:spPr/>
        <p:txBody>
          <a:bodyPr/>
          <a:lstStyle/>
          <a:p>
            <a:r>
              <a:rPr lang="en-CA" dirty="0"/>
              <a:t>All About That Data</a:t>
            </a:r>
          </a:p>
        </p:txBody>
      </p:sp>
      <p:sp>
        <p:nvSpPr>
          <p:cNvPr id="3" name="Subtitle 2">
            <a:extLst>
              <a:ext uri="{FF2B5EF4-FFF2-40B4-BE49-F238E27FC236}">
                <a16:creationId xmlns:a16="http://schemas.microsoft.com/office/drawing/2014/main" id="{CD5BC67A-6750-4372-BBCC-F04306D8F8BE}"/>
              </a:ext>
            </a:extLst>
          </p:cNvPr>
          <p:cNvSpPr>
            <a:spLocks noGrp="1"/>
          </p:cNvSpPr>
          <p:nvPr>
            <p:ph type="subTitle" idx="1"/>
          </p:nvPr>
        </p:nvSpPr>
        <p:spPr/>
        <p:txBody>
          <a:bodyPr/>
          <a:lstStyle/>
          <a:p>
            <a:r>
              <a:rPr lang="en-CA" dirty="0"/>
              <a:t>Collecting, Using, and Interpreting Data in the Information Age </a:t>
            </a:r>
          </a:p>
        </p:txBody>
      </p:sp>
    </p:spTree>
    <p:extLst>
      <p:ext uri="{BB962C8B-B14F-4D97-AF65-F5344CB8AC3E}">
        <p14:creationId xmlns:p14="http://schemas.microsoft.com/office/powerpoint/2010/main" val="125219363"/>
      </p:ext>
    </p:extLst>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5A65B-5EB5-4338-93A6-CB6D15EBC3FB}"/>
              </a:ext>
            </a:extLst>
          </p:cNvPr>
          <p:cNvSpPr>
            <a:spLocks noGrp="1"/>
          </p:cNvSpPr>
          <p:nvPr>
            <p:ph type="title"/>
          </p:nvPr>
        </p:nvSpPr>
        <p:spPr/>
        <p:txBody>
          <a:bodyPr/>
          <a:lstStyle/>
          <a:p>
            <a:r>
              <a:rPr lang="en-CA" dirty="0"/>
              <a:t>How do you feel about data?</a:t>
            </a:r>
          </a:p>
        </p:txBody>
      </p:sp>
      <p:sp>
        <p:nvSpPr>
          <p:cNvPr id="3" name="Content Placeholder 2">
            <a:extLst>
              <a:ext uri="{FF2B5EF4-FFF2-40B4-BE49-F238E27FC236}">
                <a16:creationId xmlns:a16="http://schemas.microsoft.com/office/drawing/2014/main" id="{B4806A18-C784-4CEF-8798-5AE19A51B204}"/>
              </a:ext>
            </a:extLst>
          </p:cNvPr>
          <p:cNvSpPr>
            <a:spLocks noGrp="1"/>
          </p:cNvSpPr>
          <p:nvPr>
            <p:ph idx="1"/>
          </p:nvPr>
        </p:nvSpPr>
        <p:spPr/>
        <p:txBody>
          <a:bodyPr/>
          <a:lstStyle/>
          <a:p>
            <a:r>
              <a:rPr lang="en-CA" dirty="0">
                <a:hlinkClick r:id="rId2"/>
              </a:rPr>
              <a:t>https://www.polleverywhere.com/free_text_polls/PVZRvGPb0GIx0a5sC0Aiy</a:t>
            </a:r>
            <a:endParaRPr lang="en-CA" dirty="0"/>
          </a:p>
          <a:p>
            <a:endParaRPr lang="en-CA" dirty="0"/>
          </a:p>
          <a:p>
            <a:r>
              <a:rPr lang="en-CA" dirty="0"/>
              <a:t>Respond via website at PollEv.com/ShawnaLagass216</a:t>
            </a:r>
          </a:p>
          <a:p>
            <a:r>
              <a:rPr lang="en-CA" dirty="0"/>
              <a:t>Text ShawnaLagass216 to 22333 to join</a:t>
            </a:r>
          </a:p>
        </p:txBody>
      </p:sp>
    </p:spTree>
    <p:extLst>
      <p:ext uri="{BB962C8B-B14F-4D97-AF65-F5344CB8AC3E}">
        <p14:creationId xmlns:p14="http://schemas.microsoft.com/office/powerpoint/2010/main" val="2600251960"/>
      </p:ext>
    </p:extLst>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C6064-3E64-4D1C-AD0D-BEE4D358E9DF}"/>
              </a:ext>
            </a:extLst>
          </p:cNvPr>
          <p:cNvSpPr>
            <a:spLocks noGrp="1"/>
          </p:cNvSpPr>
          <p:nvPr>
            <p:ph type="title"/>
          </p:nvPr>
        </p:nvSpPr>
        <p:spPr/>
        <p:txBody>
          <a:bodyPr/>
          <a:lstStyle/>
          <a:p>
            <a:r>
              <a:rPr lang="en-CA" dirty="0"/>
              <a:t>Why Do So Many People Hate Data So Much?</a:t>
            </a:r>
          </a:p>
        </p:txBody>
      </p:sp>
      <p:sp>
        <p:nvSpPr>
          <p:cNvPr id="3" name="Content Placeholder 2">
            <a:extLst>
              <a:ext uri="{FF2B5EF4-FFF2-40B4-BE49-F238E27FC236}">
                <a16:creationId xmlns:a16="http://schemas.microsoft.com/office/drawing/2014/main" id="{6AC319B8-4404-4E95-BA2A-66A52B559D44}"/>
              </a:ext>
            </a:extLst>
          </p:cNvPr>
          <p:cNvSpPr>
            <a:spLocks noGrp="1"/>
          </p:cNvSpPr>
          <p:nvPr>
            <p:ph idx="1"/>
          </p:nvPr>
        </p:nvSpPr>
        <p:spPr/>
        <p:txBody>
          <a:bodyPr/>
          <a:lstStyle/>
          <a:p>
            <a:r>
              <a:rPr lang="en-CA" dirty="0"/>
              <a:t>Time consuming</a:t>
            </a:r>
          </a:p>
          <a:p>
            <a:r>
              <a:rPr lang="en-CA" dirty="0"/>
              <a:t>Fear and uncertainty </a:t>
            </a:r>
          </a:p>
          <a:p>
            <a:r>
              <a:rPr lang="en-CA" dirty="0"/>
              <a:t>Inaccessible formats (</a:t>
            </a:r>
            <a:r>
              <a:rPr lang="en-CA" dirty="0" err="1"/>
              <a:t>eg</a:t>
            </a:r>
            <a:r>
              <a:rPr lang="en-CA" dirty="0"/>
              <a:t> long, dry reports)</a:t>
            </a:r>
          </a:p>
          <a:p>
            <a:r>
              <a:rPr lang="en-CA" dirty="0"/>
              <a:t>Spend so much time collecting it and no one ever uses it</a:t>
            </a:r>
          </a:p>
        </p:txBody>
      </p:sp>
    </p:spTree>
    <p:extLst>
      <p:ext uri="{BB962C8B-B14F-4D97-AF65-F5344CB8AC3E}">
        <p14:creationId xmlns:p14="http://schemas.microsoft.com/office/powerpoint/2010/main" val="1361043241"/>
      </p:ext>
    </p:extLst>
  </p:cSld>
  <p:clrMapOvr>
    <a:masterClrMapping/>
  </p:clrMapOvr>
  <p:transition spd="slow">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14056-729D-4E64-8B68-D793FFD69CA3}"/>
              </a:ext>
            </a:extLst>
          </p:cNvPr>
          <p:cNvSpPr>
            <a:spLocks noGrp="1"/>
          </p:cNvSpPr>
          <p:nvPr>
            <p:ph type="title"/>
          </p:nvPr>
        </p:nvSpPr>
        <p:spPr/>
        <p:txBody>
          <a:bodyPr/>
          <a:lstStyle/>
          <a:p>
            <a:r>
              <a:rPr lang="en-CA" dirty="0"/>
              <a:t>Audience Question</a:t>
            </a:r>
          </a:p>
        </p:txBody>
      </p:sp>
      <p:sp>
        <p:nvSpPr>
          <p:cNvPr id="3" name="Content Placeholder 2">
            <a:extLst>
              <a:ext uri="{FF2B5EF4-FFF2-40B4-BE49-F238E27FC236}">
                <a16:creationId xmlns:a16="http://schemas.microsoft.com/office/drawing/2014/main" id="{1EB98F34-2C48-48E8-B502-399C7D65FD9D}"/>
              </a:ext>
            </a:extLst>
          </p:cNvPr>
          <p:cNvSpPr>
            <a:spLocks noGrp="1"/>
          </p:cNvSpPr>
          <p:nvPr>
            <p:ph idx="1"/>
          </p:nvPr>
        </p:nvSpPr>
        <p:spPr/>
        <p:txBody>
          <a:bodyPr/>
          <a:lstStyle/>
          <a:p>
            <a:r>
              <a:rPr lang="en-CA" dirty="0"/>
              <a:t>What type of data is your organization already collecting?</a:t>
            </a:r>
          </a:p>
          <a:p>
            <a:r>
              <a:rPr lang="en-CA" dirty="0"/>
              <a:t>How is your agency using that data?</a:t>
            </a:r>
          </a:p>
        </p:txBody>
      </p:sp>
    </p:spTree>
    <p:extLst>
      <p:ext uri="{BB962C8B-B14F-4D97-AF65-F5344CB8AC3E}">
        <p14:creationId xmlns:p14="http://schemas.microsoft.com/office/powerpoint/2010/main" val="359096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48E93-6673-4665-B475-69755BE65415}"/>
              </a:ext>
            </a:extLst>
          </p:cNvPr>
          <p:cNvSpPr>
            <a:spLocks noGrp="1"/>
          </p:cNvSpPr>
          <p:nvPr>
            <p:ph type="title"/>
          </p:nvPr>
        </p:nvSpPr>
        <p:spPr/>
        <p:txBody>
          <a:bodyPr/>
          <a:lstStyle/>
          <a:p>
            <a:r>
              <a:rPr lang="en-CA" dirty="0"/>
              <a:t>Data Use Culture</a:t>
            </a:r>
          </a:p>
        </p:txBody>
      </p:sp>
      <p:sp>
        <p:nvSpPr>
          <p:cNvPr id="3" name="Content Placeholder 2">
            <a:extLst>
              <a:ext uri="{FF2B5EF4-FFF2-40B4-BE49-F238E27FC236}">
                <a16:creationId xmlns:a16="http://schemas.microsoft.com/office/drawing/2014/main" id="{E3D24FFA-E878-4D5E-9A77-BC4B89857662}"/>
              </a:ext>
            </a:extLst>
          </p:cNvPr>
          <p:cNvSpPr>
            <a:spLocks noGrp="1"/>
          </p:cNvSpPr>
          <p:nvPr>
            <p:ph idx="1"/>
          </p:nvPr>
        </p:nvSpPr>
        <p:spPr/>
        <p:txBody>
          <a:bodyPr>
            <a:normAutofit fontScale="92500"/>
          </a:bodyPr>
          <a:lstStyle/>
          <a:p>
            <a:pPr marL="0" indent="0">
              <a:buNone/>
            </a:pPr>
            <a:r>
              <a:rPr lang="en-CA" dirty="0"/>
              <a:t>What does that mean?</a:t>
            </a:r>
          </a:p>
          <a:p>
            <a:pPr marL="0" indent="0">
              <a:buNone/>
            </a:pPr>
            <a:endParaRPr lang="en-CA" dirty="0"/>
          </a:p>
          <a:p>
            <a:pPr marL="0" indent="0">
              <a:buNone/>
            </a:pPr>
            <a:endParaRPr lang="en-CA" dirty="0"/>
          </a:p>
          <a:p>
            <a:pPr marL="0" indent="0">
              <a:buNone/>
            </a:pPr>
            <a:endParaRPr lang="en-CA" dirty="0"/>
          </a:p>
          <a:p>
            <a:pPr marL="0" indent="0">
              <a:buNone/>
            </a:pPr>
            <a:endParaRPr lang="en-CA" dirty="0"/>
          </a:p>
          <a:p>
            <a:pPr marL="0" indent="0">
              <a:buNone/>
            </a:pPr>
            <a:endParaRPr lang="en-CA" dirty="0"/>
          </a:p>
          <a:p>
            <a:pPr marL="0" indent="0">
              <a:buNone/>
            </a:pPr>
            <a:endParaRPr lang="en-CA" dirty="0"/>
          </a:p>
          <a:p>
            <a:pPr marL="0" indent="0">
              <a:buNone/>
            </a:pPr>
            <a:r>
              <a:rPr lang="en-CA" dirty="0"/>
              <a:t>For more information on Data Use Cultures and how to create them check out:</a:t>
            </a:r>
          </a:p>
          <a:p>
            <a:pPr marL="0" indent="0">
              <a:buNone/>
            </a:pPr>
            <a:r>
              <a:rPr lang="en-CA" dirty="0">
                <a:hlinkClick r:id="rId3"/>
              </a:rPr>
              <a:t>https://amho.ca/wp-content/uploads/Tues-1245pm-QI-5-Creating-a-Culture-of-Data-Use-to-Drive-Quality-Improvement-Innovation.pdf</a:t>
            </a:r>
            <a:endParaRPr lang="en-CA" dirty="0"/>
          </a:p>
        </p:txBody>
      </p:sp>
      <p:sp>
        <p:nvSpPr>
          <p:cNvPr id="4" name="Rectangle 3">
            <a:extLst>
              <a:ext uri="{FF2B5EF4-FFF2-40B4-BE49-F238E27FC236}">
                <a16:creationId xmlns:a16="http://schemas.microsoft.com/office/drawing/2014/main" id="{EEC6CFBE-9671-4455-AD5B-E34CDE829F0E}"/>
              </a:ext>
            </a:extLst>
          </p:cNvPr>
          <p:cNvSpPr/>
          <p:nvPr/>
        </p:nvSpPr>
        <p:spPr>
          <a:xfrm>
            <a:off x="8618545" y="3145248"/>
            <a:ext cx="1968486" cy="1754326"/>
          </a:xfrm>
          <a:prstGeom prst="rect">
            <a:avLst/>
          </a:prstGeom>
          <a:noFill/>
        </p:spPr>
        <p:txBody>
          <a:bodyPr wrap="square" lIns="91440" tIns="45720" rIns="91440" bIns="45720">
            <a:spAutoFit/>
          </a:bodyPr>
          <a:lstStyle/>
          <a:p>
            <a:pPr algn="ctr"/>
            <a:r>
              <a:rPr lang="en-US" sz="5400" b="1" dirty="0">
                <a:ln w="22225">
                  <a:solidFill>
                    <a:schemeClr val="accent2"/>
                  </a:solidFill>
                  <a:prstDash val="solid"/>
                </a:ln>
                <a:solidFill>
                  <a:schemeClr val="accent2">
                    <a:lumMod val="40000"/>
                    <a:lumOff val="60000"/>
                  </a:schemeClr>
                </a:solidFill>
              </a:rPr>
              <a:t>Data Use</a:t>
            </a:r>
          </a:p>
        </p:txBody>
      </p:sp>
      <p:sp>
        <p:nvSpPr>
          <p:cNvPr id="5" name="Rectangle 4">
            <a:extLst>
              <a:ext uri="{FF2B5EF4-FFF2-40B4-BE49-F238E27FC236}">
                <a16:creationId xmlns:a16="http://schemas.microsoft.com/office/drawing/2014/main" id="{CB6052B5-DE3B-43F2-BCC7-1B06CEDAA50F}"/>
              </a:ext>
            </a:extLst>
          </p:cNvPr>
          <p:cNvSpPr/>
          <p:nvPr/>
        </p:nvSpPr>
        <p:spPr>
          <a:xfrm>
            <a:off x="2674379" y="3145248"/>
            <a:ext cx="3818519" cy="1754326"/>
          </a:xfrm>
          <a:prstGeom prst="rect">
            <a:avLst/>
          </a:prstGeom>
          <a:noFill/>
        </p:spPr>
        <p:txBody>
          <a:bodyPr wrap="squar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Data Production</a:t>
            </a:r>
          </a:p>
        </p:txBody>
      </p:sp>
      <p:sp>
        <p:nvSpPr>
          <p:cNvPr id="6" name="Arrow: Right 5">
            <a:extLst>
              <a:ext uri="{FF2B5EF4-FFF2-40B4-BE49-F238E27FC236}">
                <a16:creationId xmlns:a16="http://schemas.microsoft.com/office/drawing/2014/main" id="{1DAC7675-7165-4E96-88C4-61527949B97C}"/>
              </a:ext>
            </a:extLst>
          </p:cNvPr>
          <p:cNvSpPr/>
          <p:nvPr/>
        </p:nvSpPr>
        <p:spPr>
          <a:xfrm>
            <a:off x="6578065" y="3429000"/>
            <a:ext cx="1726486" cy="3185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Arrow: Right 6">
            <a:extLst>
              <a:ext uri="{FF2B5EF4-FFF2-40B4-BE49-F238E27FC236}">
                <a16:creationId xmlns:a16="http://schemas.microsoft.com/office/drawing/2014/main" id="{19367FDE-85DD-4758-B9FF-92003528E67D}"/>
              </a:ext>
            </a:extLst>
          </p:cNvPr>
          <p:cNvSpPr/>
          <p:nvPr/>
        </p:nvSpPr>
        <p:spPr>
          <a:xfrm rot="10800000">
            <a:off x="6578065" y="4077324"/>
            <a:ext cx="1726486" cy="3185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36767524"/>
      </p:ext>
    </p:extLst>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89117-6475-470E-BE48-B546953E0F94}"/>
              </a:ext>
            </a:extLst>
          </p:cNvPr>
          <p:cNvSpPr>
            <a:spLocks noGrp="1"/>
          </p:cNvSpPr>
          <p:nvPr>
            <p:ph type="title"/>
          </p:nvPr>
        </p:nvSpPr>
        <p:spPr/>
        <p:txBody>
          <a:bodyPr/>
          <a:lstStyle/>
          <a:p>
            <a:r>
              <a:rPr lang="en-CA" dirty="0"/>
              <a:t>Data-Informed Self-Assessment</a:t>
            </a:r>
          </a:p>
        </p:txBody>
      </p:sp>
      <p:sp>
        <p:nvSpPr>
          <p:cNvPr id="3" name="Content Placeholder 2">
            <a:extLst>
              <a:ext uri="{FF2B5EF4-FFF2-40B4-BE49-F238E27FC236}">
                <a16:creationId xmlns:a16="http://schemas.microsoft.com/office/drawing/2014/main" id="{AD48A92F-2904-4531-AB29-4FC883160762}"/>
              </a:ext>
            </a:extLst>
          </p:cNvPr>
          <p:cNvSpPr>
            <a:spLocks noGrp="1"/>
          </p:cNvSpPr>
          <p:nvPr>
            <p:ph idx="1"/>
          </p:nvPr>
        </p:nvSpPr>
        <p:spPr/>
        <p:txBody>
          <a:bodyPr/>
          <a:lstStyle/>
          <a:p>
            <a:r>
              <a:rPr lang="en-CA" dirty="0"/>
              <a:t>Handout: Data-Informed Self-Assessment from the Data Innovation Project</a:t>
            </a:r>
          </a:p>
        </p:txBody>
      </p:sp>
    </p:spTree>
    <p:extLst>
      <p:ext uri="{BB962C8B-B14F-4D97-AF65-F5344CB8AC3E}">
        <p14:creationId xmlns:p14="http://schemas.microsoft.com/office/powerpoint/2010/main" val="273920040"/>
      </p:ext>
    </p:extLst>
  </p:cSld>
  <p:clrMapOvr>
    <a:masterClrMapping/>
  </p:clrMapOvr>
  <p:transition spd="slow">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9637B-1E19-499A-A21E-B6FECA6052C5}"/>
              </a:ext>
            </a:extLst>
          </p:cNvPr>
          <p:cNvSpPr>
            <a:spLocks noGrp="1"/>
          </p:cNvSpPr>
          <p:nvPr>
            <p:ph type="title"/>
          </p:nvPr>
        </p:nvSpPr>
        <p:spPr/>
        <p:txBody>
          <a:bodyPr/>
          <a:lstStyle/>
          <a:p>
            <a:r>
              <a:rPr lang="en-CA" dirty="0"/>
              <a:t>Why is Data so Important?</a:t>
            </a:r>
          </a:p>
        </p:txBody>
      </p:sp>
      <p:sp>
        <p:nvSpPr>
          <p:cNvPr id="3" name="Content Placeholder 2">
            <a:extLst>
              <a:ext uri="{FF2B5EF4-FFF2-40B4-BE49-F238E27FC236}">
                <a16:creationId xmlns:a16="http://schemas.microsoft.com/office/drawing/2014/main" id="{C4F5FCFD-1AC3-4BC4-AF9B-7320B9FA66B9}"/>
              </a:ext>
            </a:extLst>
          </p:cNvPr>
          <p:cNvSpPr>
            <a:spLocks noGrp="1"/>
          </p:cNvSpPr>
          <p:nvPr>
            <p:ph idx="1"/>
          </p:nvPr>
        </p:nvSpPr>
        <p:spPr>
          <a:xfrm>
            <a:off x="2589212" y="2133600"/>
            <a:ext cx="8915400" cy="2485697"/>
          </a:xfrm>
        </p:spPr>
        <p:txBody>
          <a:bodyPr/>
          <a:lstStyle/>
          <a:p>
            <a:r>
              <a:rPr lang="en-CA" dirty="0"/>
              <a:t>Measuring outcomes helps express the real world benefits of services/programs</a:t>
            </a:r>
          </a:p>
          <a:p>
            <a:r>
              <a:rPr lang="en-CA" dirty="0"/>
              <a:t>Evidence based claims for advertising purposes</a:t>
            </a:r>
          </a:p>
          <a:p>
            <a:r>
              <a:rPr lang="en-CA" dirty="0"/>
              <a:t>Funding; both collection required by funder and information to get more</a:t>
            </a:r>
          </a:p>
          <a:p>
            <a:r>
              <a:rPr lang="en-CA" dirty="0"/>
              <a:t>Assessing needs of clients and/or the organization</a:t>
            </a:r>
          </a:p>
          <a:p>
            <a:r>
              <a:rPr lang="en-CA" dirty="0"/>
              <a:t>Making informed decisions</a:t>
            </a:r>
          </a:p>
          <a:p>
            <a:endParaRPr lang="en-CA" dirty="0"/>
          </a:p>
        </p:txBody>
      </p:sp>
      <p:sp>
        <p:nvSpPr>
          <p:cNvPr id="4" name="TextBox 3">
            <a:extLst>
              <a:ext uri="{FF2B5EF4-FFF2-40B4-BE49-F238E27FC236}">
                <a16:creationId xmlns:a16="http://schemas.microsoft.com/office/drawing/2014/main" id="{468FAE19-4AA7-4A3C-A0E0-A039B4562A7B}"/>
              </a:ext>
            </a:extLst>
          </p:cNvPr>
          <p:cNvSpPr txBox="1"/>
          <p:nvPr/>
        </p:nvSpPr>
        <p:spPr>
          <a:xfrm>
            <a:off x="2592925" y="4953001"/>
            <a:ext cx="8911687" cy="1200329"/>
          </a:xfrm>
          <a:prstGeom prst="rect">
            <a:avLst/>
          </a:prstGeom>
          <a:noFill/>
        </p:spPr>
        <p:txBody>
          <a:bodyPr wrap="square" numCol="2" rtlCol="0">
            <a:spAutoFit/>
          </a:bodyPr>
          <a:lstStyle/>
          <a:p>
            <a:r>
              <a:rPr lang="en-CA" dirty="0"/>
              <a:t>Data Collection Options;</a:t>
            </a:r>
          </a:p>
          <a:p>
            <a:pPr marL="285750" indent="-285750">
              <a:buFont typeface="Arial" panose="020B0604020202020204" pitchFamily="34" charset="0"/>
              <a:buChar char="•"/>
            </a:pPr>
            <a:r>
              <a:rPr lang="en-CA" dirty="0"/>
              <a:t>Survey Monkey</a:t>
            </a:r>
          </a:p>
          <a:p>
            <a:pPr marL="285750" indent="-285750">
              <a:buFont typeface="Arial" panose="020B0604020202020204" pitchFamily="34" charset="0"/>
              <a:buChar char="•"/>
            </a:pPr>
            <a:r>
              <a:rPr lang="en-CA" dirty="0"/>
              <a:t>Doodle Poll</a:t>
            </a:r>
          </a:p>
          <a:p>
            <a:pPr marL="285750" indent="-285750">
              <a:buFont typeface="Arial" panose="020B0604020202020204" pitchFamily="34" charset="0"/>
              <a:buChar char="•"/>
            </a:pPr>
            <a:r>
              <a:rPr lang="en-CA" dirty="0"/>
              <a:t>Polleverywhere.com</a:t>
            </a:r>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r>
              <a:rPr lang="en-CA" dirty="0"/>
              <a:t>Google Forms</a:t>
            </a:r>
          </a:p>
          <a:p>
            <a:pPr marL="285750" indent="-285750">
              <a:buFont typeface="Arial" panose="020B0604020202020204" pitchFamily="34" charset="0"/>
              <a:buChar char="•"/>
            </a:pPr>
            <a:endParaRPr lang="en-CA" dirty="0"/>
          </a:p>
        </p:txBody>
      </p:sp>
    </p:spTree>
    <p:extLst>
      <p:ext uri="{BB962C8B-B14F-4D97-AF65-F5344CB8AC3E}">
        <p14:creationId xmlns:p14="http://schemas.microsoft.com/office/powerpoint/2010/main" val="826828427"/>
      </p:ext>
    </p:extLst>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C0565-C146-4DAD-AB1B-D0BF1D46D598}"/>
              </a:ext>
            </a:extLst>
          </p:cNvPr>
          <p:cNvSpPr>
            <a:spLocks noGrp="1"/>
          </p:cNvSpPr>
          <p:nvPr>
            <p:ph type="title"/>
          </p:nvPr>
        </p:nvSpPr>
        <p:spPr/>
        <p:txBody>
          <a:bodyPr/>
          <a:lstStyle/>
          <a:p>
            <a:r>
              <a:rPr lang="en-CA" dirty="0"/>
              <a:t>What Type of Data Should Non-Profits Collect?</a:t>
            </a:r>
          </a:p>
        </p:txBody>
      </p:sp>
      <p:sp>
        <p:nvSpPr>
          <p:cNvPr id="3" name="Content Placeholder 2">
            <a:extLst>
              <a:ext uri="{FF2B5EF4-FFF2-40B4-BE49-F238E27FC236}">
                <a16:creationId xmlns:a16="http://schemas.microsoft.com/office/drawing/2014/main" id="{A49E1FAA-E284-48C9-9604-20D4012E3C5A}"/>
              </a:ext>
            </a:extLst>
          </p:cNvPr>
          <p:cNvSpPr>
            <a:spLocks noGrp="1"/>
          </p:cNvSpPr>
          <p:nvPr>
            <p:ph idx="1"/>
          </p:nvPr>
        </p:nvSpPr>
        <p:spPr/>
        <p:txBody>
          <a:bodyPr/>
          <a:lstStyle/>
          <a:p>
            <a:r>
              <a:rPr lang="en-CA" dirty="0"/>
              <a:t>Data that shows contributions made to collaborations that address challenges</a:t>
            </a:r>
          </a:p>
          <a:p>
            <a:r>
              <a:rPr lang="en-CA" dirty="0"/>
              <a:t>Data that assesses the effectiveness of programs</a:t>
            </a:r>
          </a:p>
          <a:p>
            <a:r>
              <a:rPr lang="en-CA" dirty="0"/>
              <a:t>Data that shows social impact</a:t>
            </a:r>
          </a:p>
          <a:p>
            <a:r>
              <a:rPr lang="en-CA" dirty="0"/>
              <a:t>Data that tracks needs</a:t>
            </a:r>
          </a:p>
          <a:p>
            <a:endParaRPr lang="en-CA" dirty="0"/>
          </a:p>
        </p:txBody>
      </p:sp>
    </p:spTree>
    <p:extLst>
      <p:ext uri="{BB962C8B-B14F-4D97-AF65-F5344CB8AC3E}">
        <p14:creationId xmlns:p14="http://schemas.microsoft.com/office/powerpoint/2010/main" val="4292309741"/>
      </p:ext>
    </p:extLst>
  </p:cSld>
  <p:clrMapOvr>
    <a:masterClrMapping/>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5D474-B43B-4155-937B-421260C32151}"/>
              </a:ext>
            </a:extLst>
          </p:cNvPr>
          <p:cNvSpPr>
            <a:spLocks noGrp="1"/>
          </p:cNvSpPr>
          <p:nvPr>
            <p:ph type="title"/>
          </p:nvPr>
        </p:nvSpPr>
        <p:spPr/>
        <p:txBody>
          <a:bodyPr/>
          <a:lstStyle/>
          <a:p>
            <a:r>
              <a:rPr lang="en-CA" dirty="0"/>
              <a:t>Making Sure Data Gets Used</a:t>
            </a:r>
          </a:p>
        </p:txBody>
      </p:sp>
      <p:sp>
        <p:nvSpPr>
          <p:cNvPr id="3" name="Content Placeholder 2">
            <a:extLst>
              <a:ext uri="{FF2B5EF4-FFF2-40B4-BE49-F238E27FC236}">
                <a16:creationId xmlns:a16="http://schemas.microsoft.com/office/drawing/2014/main" id="{506AC551-5F69-48AE-8E3B-9898E247DBD3}"/>
              </a:ext>
            </a:extLst>
          </p:cNvPr>
          <p:cNvSpPr>
            <a:spLocks noGrp="1"/>
          </p:cNvSpPr>
          <p:nvPr>
            <p:ph idx="1"/>
          </p:nvPr>
        </p:nvSpPr>
        <p:spPr/>
        <p:txBody>
          <a:bodyPr/>
          <a:lstStyle/>
          <a:p>
            <a:r>
              <a:rPr lang="en-CA" dirty="0"/>
              <a:t>Management lead  by example by making evidence informed decisions</a:t>
            </a:r>
          </a:p>
          <a:p>
            <a:r>
              <a:rPr lang="en-CA" dirty="0"/>
              <a:t>Putting data into accessible formats is the key to it being used</a:t>
            </a:r>
          </a:p>
          <a:p>
            <a:pPr lvl="1"/>
            <a:r>
              <a:rPr lang="en-CA" dirty="0"/>
              <a:t>Using word clouds, pie charts, graphs </a:t>
            </a:r>
            <a:r>
              <a:rPr lang="en-CA" dirty="0" err="1"/>
              <a:t>etc</a:t>
            </a:r>
            <a:endParaRPr lang="en-CA" dirty="0"/>
          </a:p>
        </p:txBody>
      </p:sp>
    </p:spTree>
    <p:extLst>
      <p:ext uri="{BB962C8B-B14F-4D97-AF65-F5344CB8AC3E}">
        <p14:creationId xmlns:p14="http://schemas.microsoft.com/office/powerpoint/2010/main" val="376367060"/>
      </p:ext>
    </p:extLst>
  </p:cSld>
  <p:clrMapOvr>
    <a:masterClrMapping/>
  </p:clrMapOvr>
  <p:transition spd="slow">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10B63-33FD-4C31-9CB5-32D85C5E8EB2}"/>
              </a:ext>
            </a:extLst>
          </p:cNvPr>
          <p:cNvSpPr>
            <a:spLocks noGrp="1"/>
          </p:cNvSpPr>
          <p:nvPr>
            <p:ph type="title"/>
          </p:nvPr>
        </p:nvSpPr>
        <p:spPr/>
        <p:txBody>
          <a:bodyPr/>
          <a:lstStyle/>
          <a:p>
            <a:r>
              <a:rPr lang="en-CA" dirty="0"/>
              <a:t>Reading Data From Other Sources</a:t>
            </a:r>
          </a:p>
        </p:txBody>
      </p:sp>
      <p:sp>
        <p:nvSpPr>
          <p:cNvPr id="3" name="Content Placeholder 2">
            <a:extLst>
              <a:ext uri="{FF2B5EF4-FFF2-40B4-BE49-F238E27FC236}">
                <a16:creationId xmlns:a16="http://schemas.microsoft.com/office/drawing/2014/main" id="{A2FFD7A9-2212-4598-A9D3-35DC1AFD9309}"/>
              </a:ext>
            </a:extLst>
          </p:cNvPr>
          <p:cNvSpPr>
            <a:spLocks noGrp="1"/>
          </p:cNvSpPr>
          <p:nvPr>
            <p:ph idx="1"/>
          </p:nvPr>
        </p:nvSpPr>
        <p:spPr/>
        <p:txBody>
          <a:bodyPr/>
          <a:lstStyle/>
          <a:p>
            <a:r>
              <a:rPr lang="en-CA" dirty="0"/>
              <a:t>Look at graphs and charts carefully</a:t>
            </a:r>
          </a:p>
          <a:p>
            <a:r>
              <a:rPr lang="en-CA" dirty="0"/>
              <a:t>Numbers are not always accurate</a:t>
            </a:r>
          </a:p>
          <a:p>
            <a:r>
              <a:rPr lang="en-CA" dirty="0"/>
              <a:t>Check sources and ask questions</a:t>
            </a:r>
          </a:p>
        </p:txBody>
      </p:sp>
    </p:spTree>
    <p:extLst>
      <p:ext uri="{BB962C8B-B14F-4D97-AF65-F5344CB8AC3E}">
        <p14:creationId xmlns:p14="http://schemas.microsoft.com/office/powerpoint/2010/main" val="3271370514"/>
      </p:ext>
    </p:extLst>
  </p:cSld>
  <p:clrMapOvr>
    <a:masterClrMapping/>
  </p:clrMapOvr>
  <p:transition spd="slow">
    <p:randomBar dir="vert"/>
  </p:transition>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20060</TotalTime>
  <Words>642</Words>
  <Application>Microsoft Office PowerPoint</Application>
  <PresentationFormat>Widescreen</PresentationFormat>
  <Paragraphs>75</Paragraphs>
  <Slides>10</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Century Gothic</vt:lpstr>
      <vt:lpstr>Wingdings 3</vt:lpstr>
      <vt:lpstr>Wisp</vt:lpstr>
      <vt:lpstr>All About That Data</vt:lpstr>
      <vt:lpstr>How do you feel about data?</vt:lpstr>
      <vt:lpstr>Why Do So Many People Hate Data So Much?</vt:lpstr>
      <vt:lpstr>Audience Question</vt:lpstr>
      <vt:lpstr>Data Use Culture</vt:lpstr>
      <vt:lpstr>Data-Informed Self-Assessment</vt:lpstr>
      <vt:lpstr>Why is Data so Important?</vt:lpstr>
      <vt:lpstr>What Type of Data Should Non-Profits Collect?</vt:lpstr>
      <vt:lpstr>Making Sure Data Gets Used</vt:lpstr>
      <vt:lpstr>Reading Data From Other 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CommunicationsOutreach Manager</dc:creator>
  <cp:lastModifiedBy>CommunicationsOutreach Manager</cp:lastModifiedBy>
  <cp:revision>34</cp:revision>
  <dcterms:created xsi:type="dcterms:W3CDTF">2019-09-11T15:06:55Z</dcterms:created>
  <dcterms:modified xsi:type="dcterms:W3CDTF">2020-01-07T17:11:51Z</dcterms:modified>
</cp:coreProperties>
</file>